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&#65279;<?xml version="1.0" encoding="utf-8" standalone="yes"?><Relationships xmlns="http://schemas.openxmlformats.org/package/2006/relationships"><Relationship Id="rId1" Type="http://schemas.openxmlformats.org/package/2006/relationships/metadata/core-properties" Target="docProps/core.xml" /><Relationship Id="rId2" Type="http://schemas.openxmlformats.org/officeDocument/2006/relationships/extended-properties" Target="docProps/app.xml" /><Relationship Id="rId3" Type="http://schemas.openxmlformats.org/officeDocument/2006/relationships/officeDocument" Target="ppt/presentation.xml" /></Relationships>
</file>

<file path=ppt/presentation.xml><?xml version="1.0" encoding="utf-8"?>
<p:presentation xmlns:p="http://schemas.openxmlformats.org/presentationml/2006/main" xmlns:a="http://schemas.openxmlformats.org/drawingml/2006/main" xmlns:r="http://schemas.openxmlformats.org/officeDocument/2006/relationships" embedTrueTypeFonts="1" saveSubsetFonts="1">
  <p:sldMasterIdLst>
    <p:sldMasterId id="2147483648" r:id="rId5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</p:sldIdLst>
  <p:sldSz cx="7772400" cy="10058400"/>
  <p:notesSz cx="7772400" cy="100584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7" d="100"/>
          <a:sy n="57" d="100"/>
        </p:scale>
        <p:origin x="-2482" y="-91"/>
      </p:cViewPr>
      <p:guideLst>
        <p:guide orient="horz" pos="3168"/>
        <p:guide pos="244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&#65279;<?xml version="1.0" encoding="utf-8" standalone="yes"?><Relationships xmlns="http://schemas.openxmlformats.org/package/2006/relationships"><Relationship Id="rId1" Type="http://schemas.openxmlformats.org/officeDocument/2006/relationships/presProps" Target="presProps.xml" /><Relationship Id="rId10" Type="http://schemas.openxmlformats.org/officeDocument/2006/relationships/slide" Target="slides/slide5.xml" /><Relationship Id="rId11" Type="http://schemas.openxmlformats.org/officeDocument/2006/relationships/slide" Target="slides/slide6.xml" /><Relationship Id="rId12" Type="http://schemas.openxmlformats.org/officeDocument/2006/relationships/slide" Target="slides/slide7.xml" /><Relationship Id="rId2" Type="http://schemas.openxmlformats.org/officeDocument/2006/relationships/tableStyles" Target="tableStyles.xml" /><Relationship Id="rId3" Type="http://schemas.openxmlformats.org/officeDocument/2006/relationships/viewProps" Target="viewProps.xml" /><Relationship Id="rId4" Type="http://schemas.openxmlformats.org/officeDocument/2006/relationships/theme" Target="theme/theme1.xml" /><Relationship Id="rId5" Type="http://schemas.openxmlformats.org/officeDocument/2006/relationships/slideMaster" Target="slideMasters/slideMaster1.xml" /><Relationship Id="rId6" Type="http://schemas.openxmlformats.org/officeDocument/2006/relationships/slide" Target="slides/slide1.xml" /><Relationship Id="rId7" Type="http://schemas.openxmlformats.org/officeDocument/2006/relationships/slide" Target="slides/slide2.xml" /><Relationship Id="rId8" Type="http://schemas.openxmlformats.org/officeDocument/2006/relationships/slide" Target="slides/slide3.xml" /><Relationship Id="rId9" Type="http://schemas.openxmlformats.org/officeDocument/2006/relationships/slide" Target="slides/slide4.xml" /></Relationships>
</file>

<file path=ppt/slideLayouts/_rels/slideLayout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Title</a:t>
            </a:r>
            <a:endParaRPr lang="en-US"/>
          </a:p>
        </p:txBody>
      </p:sp>
      <p:sp>
        <p:nvSpPr>
          <p:cNvPr id="3" name="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smtClean="0"/>
              <a:t>Text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525B2-4347-4F72-BAF7-76B19438D329}" type="datetimeFigureOut">
              <a:rPr lang="en-US" smtClean="0"/>
              <a:t>27.02.2014</a:t>
            </a:fld>
            <a:endParaRPr lang="en-US"/>
          </a:p>
        </p:txBody>
      </p:sp>
      <p:sp>
        <p:nvSpPr>
          <p:cNvPr id="5" name="Foo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73CC-40D5-4B23-8DF0-9BD0A0C12F2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theme" Target="../theme/theme1.xml" /></Relationships>
</file>

<file path=ppt/slideMasters/slideMaster1.xml><?xml version="1.0" encoding="utf-8"?>
<p:sldMaster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666" y="427735"/>
            <a:ext cx="6797992" cy="17109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666" y="2459482"/>
            <a:ext cx="6797992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68130" y="9944862"/>
            <a:ext cx="2417063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7666" y="9944862"/>
            <a:ext cx="1737264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38394" y="9944862"/>
            <a:ext cx="1737264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В‹#В›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49" r:id="rId1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1.png" /></Relationships>
</file>

<file path=ppt/slides/_rels/slide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2.png" /><Relationship Id="rId3" Type="http://schemas.openxmlformats.org/officeDocument/2006/relationships/image" Target="../media/image3.png" /><Relationship Id="rId4" Type="http://schemas.openxmlformats.org/officeDocument/2006/relationships/image" Target="../media/image4.png" /></Relationships>
</file>

<file path=ppt/slides/_rels/slide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5.png" /><Relationship Id="rId3" Type="http://schemas.openxmlformats.org/officeDocument/2006/relationships/image" Target="../media/image6.png" /><Relationship Id="rId4" Type="http://schemas.openxmlformats.org/officeDocument/2006/relationships/image" Target="../media/image7.png" /><Relationship Id="rId5" Type="http://schemas.openxmlformats.org/officeDocument/2006/relationships/image" Target="../media/image8.png" /></Relationships>
</file>

<file path=ppt/slides/_rels/slide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9.png" /><Relationship Id="rId3" Type="http://schemas.openxmlformats.org/officeDocument/2006/relationships/image" Target="../media/image10.png" /><Relationship Id="rId4" Type="http://schemas.openxmlformats.org/officeDocument/2006/relationships/image" Target="../media/image11.png" /></Relationships>
</file>

<file path=ppt/slides/_rels/slide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12.png" /><Relationship Id="rId3" Type="http://schemas.openxmlformats.org/officeDocument/2006/relationships/image" Target="../media/image13.png" /></Relationships>
</file>

<file path=ppt/slides/_rels/slide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14.png" /><Relationship Id="rId3" Type="http://schemas.openxmlformats.org/officeDocument/2006/relationships/image" Target="../media/image15.png" /></Relationships>
</file>

<file path=ppt/slides/_rels/slide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16.png" 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object 1"/>
          <p:cNvSpPr/>
          <p:nvPr/>
        </p:nvSpPr>
        <p:spPr>
          <a:xfrm>
            <a:off x="1433195" y="8049438"/>
            <a:ext cx="4915535" cy="768324"/>
          </a:xfrm>
          <a:prstGeom prst="rect">
            <a:avLst/>
          </a:prstGeom>
          <a:blipFill>
            <a:blip cstate="print" r:embed="rId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914400" y="463672"/>
            <a:ext cx="1790090" cy="206871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328"/>
              </a:lnSpc>
              <a:spcBef>
                <a:spcPts val="0"/>
              </a:spcBef>
              <a:spcAft>
                <a:spcPts val="0"/>
              </a:spcAft>
            </a:pP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Khoa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học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tự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nhiên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–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Lớp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6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914400" y="693361"/>
            <a:ext cx="1811807" cy="234999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550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Ngày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soạn: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21/11/2022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914400" y="897818"/>
            <a:ext cx="6096047" cy="6164261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805789" marR="0">
              <a:lnSpc>
                <a:spcPts val="1550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BÀI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20: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CÁC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CẤP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ĐỘ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TỔ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CHỨC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TRONG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CƠ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THỂ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ĐA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BÀO</a:t>
            </a:r>
          </a:p>
          <a:p>
            <a:pPr marL="2044598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Thời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gian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thực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hiện: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2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tiết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I.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Mục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tiêu: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1.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Về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n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ăng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lực: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1.1.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Năng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lực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chung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-</a:t>
            </a:r>
            <a:r>
              <a:rPr dirty="0" sz="1400" spc="104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Rèn</a:t>
            </a:r>
            <a:r>
              <a:rPr dirty="0" sz="1400" spc="102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luyện</a:t>
            </a:r>
            <a:r>
              <a:rPr dirty="0" sz="1400" spc="103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năng</a:t>
            </a:r>
            <a:r>
              <a:rPr dirty="0" sz="1400" spc="102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lực</a:t>
            </a:r>
            <a:r>
              <a:rPr dirty="0" sz="1400" spc="104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hơp</a:t>
            </a:r>
            <a:r>
              <a:rPr dirty="0" sz="1400" spc="104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tác</a:t>
            </a:r>
            <a:r>
              <a:rPr dirty="0" sz="1400" spc="102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và</a:t>
            </a:r>
            <a:r>
              <a:rPr dirty="0" sz="1400" spc="104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giao</a:t>
            </a:r>
            <a:r>
              <a:rPr dirty="0" sz="1400" spc="102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tiếp</a:t>
            </a:r>
            <a:r>
              <a:rPr dirty="0" sz="1400" spc="103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thông</a:t>
            </a:r>
            <a:r>
              <a:rPr dirty="0" sz="1400" spc="104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qua</a:t>
            </a:r>
            <a:r>
              <a:rPr dirty="0" sz="1400" spc="104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trò</a:t>
            </a:r>
            <a:r>
              <a:rPr dirty="0" sz="1400" spc="102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chơi</a:t>
            </a:r>
            <a:r>
              <a:rPr dirty="0" sz="1400" spc="102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khởi</a:t>
            </a:r>
            <a:r>
              <a:rPr dirty="0" sz="1400" spc="104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động,</a:t>
            </a:r>
            <a:r>
              <a:rPr dirty="0" sz="1400" spc="104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các</a:t>
            </a:r>
            <a:r>
              <a:rPr dirty="0" sz="1400" spc="104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hoạt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động</a:t>
            </a:r>
            <a:r>
              <a:rPr dirty="0" sz="1400" spc="7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thảo</a:t>
            </a:r>
            <a:r>
              <a:rPr dirty="0" sz="1400" spc="7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luận</a:t>
            </a:r>
            <a:r>
              <a:rPr dirty="0" sz="1400" spc="7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nhóm</a:t>
            </a:r>
            <a:r>
              <a:rPr dirty="0" sz="1400" spc="73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phân</a:t>
            </a:r>
            <a:r>
              <a:rPr dirty="0" sz="1400" spc="7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loại</a:t>
            </a:r>
            <a:r>
              <a:rPr dirty="0" sz="1400" spc="7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tế</a:t>
            </a:r>
            <a:r>
              <a:rPr dirty="0" sz="1400" spc="7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bào,</a:t>
            </a:r>
            <a:r>
              <a:rPr dirty="0" sz="1400" spc="7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mô,</a:t>
            </a:r>
            <a:r>
              <a:rPr dirty="0" sz="1400" spc="7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hoạt</a:t>
            </a:r>
            <a:r>
              <a:rPr dirty="0" sz="1400" spc="72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động</a:t>
            </a:r>
            <a:r>
              <a:rPr dirty="0" sz="1400" spc="73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nhóm</a:t>
            </a:r>
            <a:r>
              <a:rPr dirty="0" sz="1400" spc="72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tìm</a:t>
            </a:r>
            <a:r>
              <a:rPr dirty="0" sz="1400" spc="7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hiểu</a:t>
            </a:r>
            <a:r>
              <a:rPr dirty="0" sz="1400" spc="73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mối</a:t>
            </a:r>
            <a:r>
              <a:rPr dirty="0" sz="1400" spc="72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quan</a:t>
            </a:r>
            <a:r>
              <a:rPr dirty="0" sz="1400" spc="7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hệ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giữa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cơ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quan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và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cơ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thể.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-</a:t>
            </a:r>
            <a:r>
              <a:rPr dirty="0" sz="1400" spc="18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Rèn</a:t>
            </a:r>
            <a:r>
              <a:rPr dirty="0" sz="1400" spc="19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luyên</a:t>
            </a:r>
            <a:r>
              <a:rPr dirty="0" sz="1400" spc="2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năng</a:t>
            </a:r>
            <a:r>
              <a:rPr dirty="0" sz="1400" spc="18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lực</a:t>
            </a:r>
            <a:r>
              <a:rPr dirty="0" sz="1400" spc="18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giải</a:t>
            </a:r>
            <a:r>
              <a:rPr dirty="0" sz="1400" spc="18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quyết</a:t>
            </a:r>
            <a:r>
              <a:rPr dirty="0" sz="1400" spc="18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vấn</a:t>
            </a:r>
            <a:r>
              <a:rPr dirty="0" sz="1400" spc="19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đề</a:t>
            </a:r>
            <a:r>
              <a:rPr dirty="0" sz="1400" spc="18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và</a:t>
            </a:r>
            <a:r>
              <a:rPr dirty="0" sz="1400" spc="18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sáng</a:t>
            </a:r>
            <a:r>
              <a:rPr dirty="0" sz="1400" spc="2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tạo</a:t>
            </a:r>
            <a:r>
              <a:rPr dirty="0" sz="1400" spc="2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qua</a:t>
            </a:r>
            <a:r>
              <a:rPr dirty="0" sz="1400" spc="18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hoạt</a:t>
            </a:r>
            <a:r>
              <a:rPr dirty="0" sz="1400" spc="18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động</a:t>
            </a:r>
            <a:r>
              <a:rPr dirty="0" sz="1400" spc="2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trải</a:t>
            </a:r>
            <a:r>
              <a:rPr dirty="0" sz="1400" spc="19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nghiệm,</a:t>
            </a:r>
            <a:r>
              <a:rPr dirty="0" sz="1400" spc="18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hoạt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động</a:t>
            </a:r>
            <a:r>
              <a:rPr dirty="0" sz="1400" spc="2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nhóm,</a:t>
            </a:r>
            <a:r>
              <a:rPr dirty="0" sz="1400" spc="2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luyện</a:t>
            </a:r>
            <a:r>
              <a:rPr dirty="0" sz="1400" spc="2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tập</a:t>
            </a:r>
            <a:r>
              <a:rPr dirty="0" sz="1400" spc="2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và</a:t>
            </a:r>
            <a:r>
              <a:rPr dirty="0" sz="1400" spc="2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vận</a:t>
            </a:r>
            <a:r>
              <a:rPr dirty="0" sz="1400" spc="2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dụng</a:t>
            </a:r>
            <a:r>
              <a:rPr dirty="0" sz="1400" spc="2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như</a:t>
            </a:r>
            <a:r>
              <a:rPr dirty="0" sz="1400" spc="2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tu</a:t>
            </a:r>
            <a:r>
              <a:rPr dirty="0" sz="1400" spc="2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tuy</a:t>
            </a:r>
            <a:r>
              <a:rPr dirty="0" sz="1400" spc="2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đưa</a:t>
            </a:r>
            <a:r>
              <a:rPr dirty="0" sz="1400" spc="2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ra</a:t>
            </a:r>
            <a:r>
              <a:rPr dirty="0" sz="1400" spc="2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các</a:t>
            </a:r>
            <a:r>
              <a:rPr dirty="0" sz="1400" spc="22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câu</a:t>
            </a:r>
            <a:r>
              <a:rPr dirty="0" sz="1400" spc="2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hỏi</a:t>
            </a:r>
            <a:r>
              <a:rPr dirty="0" sz="1400" spc="2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giải</a:t>
            </a:r>
            <a:r>
              <a:rPr dirty="0" sz="1400" spc="22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đáp</a:t>
            </a:r>
            <a:r>
              <a:rPr dirty="0" sz="1400" spc="2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mối</a:t>
            </a:r>
            <a:r>
              <a:rPr dirty="0" sz="1400" spc="2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quan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hệ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tế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bào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–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mô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–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cơ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quan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–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cơ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thể,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thiết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kế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sơ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đồ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các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cấp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tổ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chức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của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cơ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thể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đa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bào.</a:t>
            </a:r>
          </a:p>
          <a:p>
            <a:pPr marL="0" marR="0">
              <a:lnSpc>
                <a:spcPts val="1550"/>
              </a:lnSpc>
              <a:spcBef>
                <a:spcPts val="59"/>
              </a:spcBef>
              <a:spcAft>
                <a:spcPts val="0"/>
              </a:spcAft>
            </a:pP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1.2.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Năng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lực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khoa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học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tự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nhiên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-</a:t>
            </a:r>
            <a:r>
              <a:rPr dirty="0" sz="1400" spc="67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NL</a:t>
            </a:r>
            <a:r>
              <a:rPr dirty="0" sz="1400" spc="66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nhận</a:t>
            </a:r>
            <a:r>
              <a:rPr dirty="0" sz="1400" spc="67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thức</a:t>
            </a:r>
            <a:r>
              <a:rPr dirty="0" sz="1400" spc="67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sinh</a:t>
            </a:r>
            <a:r>
              <a:rPr dirty="0" sz="1400" spc="69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học:</a:t>
            </a:r>
            <a:r>
              <a:rPr dirty="0" sz="1400" spc="67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gọi</a:t>
            </a:r>
            <a:r>
              <a:rPr dirty="0" sz="1400" spc="69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tên</a:t>
            </a:r>
            <a:r>
              <a:rPr dirty="0" sz="1400" spc="69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các</a:t>
            </a:r>
            <a:r>
              <a:rPr dirty="0" sz="1400" spc="69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cấp</a:t>
            </a:r>
            <a:r>
              <a:rPr dirty="0" sz="1400" spc="67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tổ</a:t>
            </a:r>
            <a:r>
              <a:rPr dirty="0" sz="1400" spc="67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chức</a:t>
            </a:r>
            <a:r>
              <a:rPr dirty="0" sz="1400" spc="69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sống</a:t>
            </a:r>
            <a:r>
              <a:rPr dirty="0" sz="1400" spc="67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của</a:t>
            </a:r>
            <a:r>
              <a:rPr dirty="0" sz="1400" spc="67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cơ</a:t>
            </a:r>
            <a:r>
              <a:rPr dirty="0" sz="1400" spc="69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thể</a:t>
            </a:r>
            <a:r>
              <a:rPr dirty="0" sz="1400" spc="69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đa</a:t>
            </a:r>
            <a:r>
              <a:rPr dirty="0" sz="1400" spc="67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bào,</a:t>
            </a:r>
            <a:r>
              <a:rPr dirty="0" sz="1400" spc="69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vẽ</a:t>
            </a:r>
            <a:r>
              <a:rPr dirty="0" sz="1400" spc="67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được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cấu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tạo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cơ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thể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đa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bào,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sử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dụng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thuật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ngữ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sinh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học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để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mô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tả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cấu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tạo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cơ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thể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đa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bào.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-</a:t>
            </a:r>
            <a:r>
              <a:rPr dirty="0" sz="1400" spc="505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NL</a:t>
            </a:r>
            <a:r>
              <a:rPr dirty="0" sz="1400" spc="76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tìm</a:t>
            </a:r>
            <a:r>
              <a:rPr dirty="0" sz="1400" spc="77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hiểu</a:t>
            </a:r>
            <a:r>
              <a:rPr dirty="0" sz="1400" spc="78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thế</a:t>
            </a:r>
            <a:r>
              <a:rPr dirty="0" sz="1400" spc="77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giới</a:t>
            </a:r>
            <a:r>
              <a:rPr dirty="0" sz="1400" spc="77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sống:</a:t>
            </a:r>
            <a:r>
              <a:rPr dirty="0" sz="1400" spc="77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Thiết</a:t>
            </a:r>
            <a:r>
              <a:rPr dirty="0" sz="1400" spc="77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kế</a:t>
            </a:r>
            <a:r>
              <a:rPr dirty="0" sz="1400" spc="79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sơ</a:t>
            </a:r>
            <a:r>
              <a:rPr dirty="0" sz="1400" spc="77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đồ</a:t>
            </a:r>
            <a:r>
              <a:rPr dirty="0" sz="1400" spc="78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về</a:t>
            </a:r>
            <a:r>
              <a:rPr dirty="0" sz="1400" spc="79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các</a:t>
            </a:r>
            <a:r>
              <a:rPr dirty="0" sz="1400" spc="79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cấp</a:t>
            </a:r>
            <a:r>
              <a:rPr dirty="0" sz="1400" spc="77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tổ</a:t>
            </a:r>
            <a:r>
              <a:rPr dirty="0" sz="1400" spc="78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chức</a:t>
            </a:r>
            <a:r>
              <a:rPr dirty="0" sz="1400" spc="77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của</a:t>
            </a:r>
            <a:r>
              <a:rPr dirty="0" sz="1400" spc="79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cơ</a:t>
            </a:r>
            <a:r>
              <a:rPr dirty="0" sz="1400" spc="77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thể</a:t>
            </a:r>
            <a:r>
              <a:rPr dirty="0" sz="1400" spc="78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đa</a:t>
            </a:r>
            <a:r>
              <a:rPr dirty="0" sz="1400" spc="77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bào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bất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kì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và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báo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cáo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trước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lớp.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-</a:t>
            </a:r>
            <a:r>
              <a:rPr dirty="0" sz="1400" spc="15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NL</a:t>
            </a:r>
            <a:r>
              <a:rPr dirty="0" sz="1400" spc="149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vận</a:t>
            </a:r>
            <a:r>
              <a:rPr dirty="0" sz="1400" spc="15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dụng</a:t>
            </a:r>
            <a:r>
              <a:rPr dirty="0" sz="1400" spc="15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kiến</a:t>
            </a:r>
            <a:r>
              <a:rPr dirty="0" sz="1400" spc="15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thức</a:t>
            </a:r>
            <a:r>
              <a:rPr dirty="0" sz="1400" spc="15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đã</a:t>
            </a:r>
            <a:r>
              <a:rPr dirty="0" sz="1400" spc="15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học:</a:t>
            </a:r>
            <a:r>
              <a:rPr dirty="0" sz="1400" spc="152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HS</a:t>
            </a:r>
            <a:r>
              <a:rPr dirty="0" sz="1400" spc="15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giải</a:t>
            </a:r>
            <a:r>
              <a:rPr dirty="0" sz="1400" spc="152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thích</a:t>
            </a:r>
            <a:r>
              <a:rPr dirty="0" sz="1400" spc="15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được</a:t>
            </a:r>
            <a:r>
              <a:rPr dirty="0" sz="1400" spc="152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tại</a:t>
            </a:r>
            <a:r>
              <a:rPr dirty="0" sz="1400" spc="152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sao</a:t>
            </a:r>
            <a:r>
              <a:rPr dirty="0" sz="1400" spc="15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các</a:t>
            </a:r>
            <a:r>
              <a:rPr dirty="0" sz="1400" spc="15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sinh</a:t>
            </a:r>
            <a:r>
              <a:rPr dirty="0" sz="1400" spc="15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vật</a:t>
            </a:r>
            <a:r>
              <a:rPr dirty="0" sz="1400" spc="15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đa</a:t>
            </a:r>
            <a:r>
              <a:rPr dirty="0" sz="1400" spc="15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bào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thường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có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kích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thước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lớn,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sống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ở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nhiều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môi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trường.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2.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Phẩm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chất: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-</a:t>
            </a:r>
            <a:r>
              <a:rPr dirty="0" sz="1400" spc="48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Chăm</a:t>
            </a:r>
            <a:r>
              <a:rPr dirty="0" sz="1400" spc="48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chỉ:</a:t>
            </a:r>
            <a:r>
              <a:rPr dirty="0" sz="1400" spc="48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Sưu</a:t>
            </a:r>
            <a:r>
              <a:rPr dirty="0" sz="1400" spc="48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tầm</a:t>
            </a:r>
            <a:r>
              <a:rPr dirty="0" sz="1400" spc="48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các</a:t>
            </a:r>
            <a:r>
              <a:rPr dirty="0" sz="1400" spc="48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mẫu</a:t>
            </a:r>
            <a:r>
              <a:rPr dirty="0" sz="1400" spc="47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vật</a:t>
            </a:r>
            <a:r>
              <a:rPr dirty="0" sz="1400" spc="48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về</a:t>
            </a:r>
            <a:r>
              <a:rPr dirty="0" sz="1400" spc="48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các</a:t>
            </a:r>
            <a:r>
              <a:rPr dirty="0" sz="1400" spc="48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bộ</a:t>
            </a:r>
            <a:r>
              <a:rPr dirty="0" sz="1400" spc="48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phận</a:t>
            </a:r>
            <a:r>
              <a:rPr dirty="0" sz="1400" spc="49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của</a:t>
            </a:r>
            <a:r>
              <a:rPr dirty="0" sz="1400" spc="5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thực</a:t>
            </a:r>
            <a:r>
              <a:rPr dirty="0" sz="1400" spc="48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vật</a:t>
            </a:r>
            <a:r>
              <a:rPr dirty="0" sz="1400" spc="48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theo</a:t>
            </a:r>
            <a:r>
              <a:rPr dirty="0" sz="1400" spc="47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hướng</a:t>
            </a:r>
            <a:r>
              <a:rPr dirty="0" sz="1400" spc="48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dẫn</a:t>
            </a:r>
            <a:r>
              <a:rPr dirty="0" sz="1400" spc="49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của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giáo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viên,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tìm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hiểu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kiến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thức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về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cấu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tạo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các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sinh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vật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sống,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…</a:t>
            </a:r>
          </a:p>
          <a:p>
            <a:pPr marL="0" marR="0">
              <a:lnSpc>
                <a:spcPts val="1550"/>
              </a:lnSpc>
              <a:spcBef>
                <a:spcPts val="5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-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Trung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thực: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thực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hiện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các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nội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dung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bài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học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và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báo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cáo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kết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quả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chính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xác.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-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Trách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nhiệm: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Có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ý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thức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và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hoàn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thành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công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việc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được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phân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công.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-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Tôn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trọng: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Biết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lắng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nghe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và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tôn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trọng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ý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kiến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của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người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khác.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II.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Thiết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bị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dạy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học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và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học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liệu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-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Đoạn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phim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về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sự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đa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dạng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giới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sinh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vật.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-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Các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PHT.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-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Mô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hình,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tranh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ảnh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mô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phỏng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cấu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tạo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cơ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thể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đa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bào.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-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Mẫu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vật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thật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về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các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cấp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tổ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chức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sống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của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cơ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thể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đa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bào.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III.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Tiến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trình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dạy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học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914400" y="7031538"/>
            <a:ext cx="6095898" cy="848371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550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1.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Hoạt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động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1: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Xác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định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vấn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đề/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nhiệm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vụ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nghiên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cứu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a)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Mục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tiêu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: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HS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phân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loại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các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sinh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theo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2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cấp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độ: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đơn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bào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và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đa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bào.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b)</a:t>
            </a:r>
            <a:r>
              <a:rPr dirty="0" sz="1400" spc="62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Nội</a:t>
            </a:r>
            <a:r>
              <a:rPr dirty="0" sz="1400" spc="62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dung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:</a:t>
            </a:r>
            <a:r>
              <a:rPr dirty="0" sz="1400" spc="62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HS</a:t>
            </a:r>
            <a:r>
              <a:rPr dirty="0" sz="1400" spc="62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xem</a:t>
            </a:r>
            <a:r>
              <a:rPr dirty="0" sz="1400" spc="62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phim</a:t>
            </a:r>
            <a:r>
              <a:rPr dirty="0" sz="1400" spc="6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về</a:t>
            </a:r>
            <a:r>
              <a:rPr dirty="0" sz="1400" spc="62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sự</a:t>
            </a:r>
            <a:r>
              <a:rPr dirty="0" sz="1400" spc="62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đa</a:t>
            </a:r>
            <a:r>
              <a:rPr dirty="0" sz="1400" spc="62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dạng</a:t>
            </a:r>
            <a:r>
              <a:rPr dirty="0" sz="1400" spc="62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sinh</a:t>
            </a:r>
            <a:r>
              <a:rPr dirty="0" sz="1400" spc="62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vật</a:t>
            </a:r>
            <a:r>
              <a:rPr dirty="0" sz="1400" spc="62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và</a:t>
            </a:r>
            <a:r>
              <a:rPr dirty="0" sz="1400" spc="62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ghi</a:t>
            </a:r>
            <a:r>
              <a:rPr dirty="0" sz="1400" spc="6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tên</a:t>
            </a:r>
            <a:r>
              <a:rPr dirty="0" sz="1400" spc="6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những</a:t>
            </a:r>
            <a:r>
              <a:rPr dirty="0" sz="1400" spc="62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sinh</a:t>
            </a:r>
            <a:r>
              <a:rPr dirty="0" sz="1400" spc="62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vật</a:t>
            </a:r>
            <a:r>
              <a:rPr dirty="0" sz="1400" spc="62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theo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cột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tương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ứng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trong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PHT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số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1.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914400" y="7849367"/>
            <a:ext cx="5717868" cy="234999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550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c)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Sản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phẩm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: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PHT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số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1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“phân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loại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sinh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vật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theo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2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cấp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độ: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đơn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bào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và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đa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bào”</a:t>
            </a:r>
          </a:p>
        </p:txBody>
      </p:sp>
      <p:sp>
        <p:nvSpPr>
          <p:cNvPr id="8" name="object 8"/>
          <p:cNvSpPr txBox="1"/>
          <p:nvPr/>
        </p:nvSpPr>
        <p:spPr>
          <a:xfrm>
            <a:off x="1504950" y="8124945"/>
            <a:ext cx="1441627" cy="234999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550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Sinh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vật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đơn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bào</a:t>
            </a:r>
          </a:p>
        </p:txBody>
      </p:sp>
      <p:sp>
        <p:nvSpPr>
          <p:cNvPr id="9" name="object 9"/>
          <p:cNvSpPr txBox="1"/>
          <p:nvPr/>
        </p:nvSpPr>
        <p:spPr>
          <a:xfrm>
            <a:off x="3954780" y="8124945"/>
            <a:ext cx="1333347" cy="234999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550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Sinh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vật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đa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bào</a:t>
            </a:r>
          </a:p>
        </p:txBody>
      </p:sp>
      <p:sp>
        <p:nvSpPr>
          <p:cNvPr id="10" name="object 10"/>
          <p:cNvSpPr txBox="1"/>
          <p:nvPr/>
        </p:nvSpPr>
        <p:spPr>
          <a:xfrm>
            <a:off x="914400" y="8815799"/>
            <a:ext cx="1788161" cy="234999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550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d)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Tổ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chức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thực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hiện:</a:t>
            </a:r>
          </a:p>
        </p:txBody>
      </p:sp>
      <p:sp>
        <p:nvSpPr>
          <p:cNvPr id="11" name="object 11"/>
          <p:cNvSpPr txBox="1"/>
          <p:nvPr/>
        </p:nvSpPr>
        <p:spPr>
          <a:xfrm>
            <a:off x="914400" y="9432425"/>
            <a:ext cx="1667560" cy="206871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328"/>
              </a:lnSpc>
              <a:spcBef>
                <a:spcPts val="0"/>
              </a:spcBef>
              <a:spcAft>
                <a:spcPts val="0"/>
              </a:spcAft>
            </a:pP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Trường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THCS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Tam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Hiệp</a:t>
            </a:r>
          </a:p>
        </p:txBody>
      </p:sp>
      <p:sp>
        <p:nvSpPr>
          <p:cNvPr id="12" name="object 12"/>
          <p:cNvSpPr txBox="1"/>
          <p:nvPr/>
        </p:nvSpPr>
        <p:spPr>
          <a:xfrm>
            <a:off x="5291633" y="9432425"/>
            <a:ext cx="1718767" cy="206871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328"/>
              </a:lnSpc>
              <a:spcBef>
                <a:spcPts val="0"/>
              </a:spcBef>
              <a:spcAft>
                <a:spcPts val="0"/>
              </a:spcAft>
            </a:pP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Giáo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viên: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Trình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Thị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Hoa</a:t>
            </a:r>
          </a:p>
        </p:txBody>
      </p: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object 1"/>
          <p:cNvSpPr/>
          <p:nvPr/>
        </p:nvSpPr>
        <p:spPr>
          <a:xfrm>
            <a:off x="1512570" y="5391493"/>
            <a:ext cx="4756785" cy="1174699"/>
          </a:xfrm>
          <a:prstGeom prst="rect">
            <a:avLst/>
          </a:prstGeom>
          <a:blipFill>
            <a:blip cstate="print" r:embed="rId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2" name="object 2"/>
          <p:cNvSpPr/>
          <p:nvPr/>
        </p:nvSpPr>
        <p:spPr>
          <a:xfrm>
            <a:off x="0" y="0"/>
            <a:ext cx="12700" cy="12700"/>
          </a:xfrm>
          <a:prstGeom prst="rect">
            <a:avLst/>
          </a:prstGeom>
          <a:blipFill>
            <a:blip cstate="print" r:embed="rId3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3" name="object 3"/>
          <p:cNvSpPr/>
          <p:nvPr/>
        </p:nvSpPr>
        <p:spPr>
          <a:xfrm>
            <a:off x="4133850" y="7170039"/>
            <a:ext cx="2814954" cy="1890395"/>
          </a:xfrm>
          <a:prstGeom prst="rect">
            <a:avLst/>
          </a:prstGeom>
          <a:blipFill>
            <a:blip cstate="print" r:embed="rId4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5" name="object 5"/>
          <p:cNvSpPr txBox="1"/>
          <p:nvPr/>
        </p:nvSpPr>
        <p:spPr>
          <a:xfrm>
            <a:off x="914400" y="463672"/>
            <a:ext cx="1790090" cy="206871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328"/>
              </a:lnSpc>
              <a:spcBef>
                <a:spcPts val="0"/>
              </a:spcBef>
              <a:spcAft>
                <a:spcPts val="0"/>
              </a:spcAft>
            </a:pP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Khoa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học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tự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nhiên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–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Lớp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6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914400" y="693361"/>
            <a:ext cx="6095897" cy="473306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550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Bước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1: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Chuyển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giao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nhiệm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vụ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học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tập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-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GV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phổ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biến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thể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lệ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chơi: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Chia</a:t>
            </a:r>
            <a:r>
              <a:rPr dirty="0" sz="1400" spc="10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lớp</a:t>
            </a:r>
            <a:r>
              <a:rPr dirty="0" sz="1400" spc="102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thành</a:t>
            </a:r>
            <a:r>
              <a:rPr dirty="0" sz="1400" spc="10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2</a:t>
            </a:r>
            <a:r>
              <a:rPr dirty="0" sz="1400" spc="102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đội</a:t>
            </a:r>
            <a:r>
              <a:rPr dirty="0" sz="1400" spc="102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và</a:t>
            </a:r>
            <a:r>
              <a:rPr dirty="0" sz="1400" spc="10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2</a:t>
            </a:r>
            <a:r>
              <a:rPr dirty="0" sz="1400" spc="102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HS</a:t>
            </a:r>
            <a:r>
              <a:rPr dirty="0" sz="1400" spc="102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làm</a:t>
            </a:r>
            <a:r>
              <a:rPr dirty="0" sz="1400" spc="102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thư</a:t>
            </a:r>
            <a:r>
              <a:rPr dirty="0" sz="1400" spc="103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kí.</a:t>
            </a:r>
            <a:r>
              <a:rPr dirty="0" sz="1400" spc="102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Mỗi</a:t>
            </a:r>
            <a:r>
              <a:rPr dirty="0" sz="1400" spc="103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đội</a:t>
            </a:r>
            <a:r>
              <a:rPr dirty="0" sz="1400" spc="10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được</a:t>
            </a:r>
            <a:r>
              <a:rPr dirty="0" sz="1400" spc="102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cấp</a:t>
            </a:r>
            <a:r>
              <a:rPr dirty="0" sz="1400" spc="103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1</a:t>
            </a:r>
            <a:r>
              <a:rPr dirty="0" sz="1400" spc="102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PHT</a:t>
            </a:r>
            <a:r>
              <a:rPr dirty="0" sz="1400" spc="103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số</a:t>
            </a:r>
            <a:r>
              <a:rPr dirty="0" sz="1400" spc="102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1.</a:t>
            </a:r>
            <a:r>
              <a:rPr dirty="0" sz="1400" spc="102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Các</a:t>
            </a:r>
            <a:r>
              <a:rPr dirty="0" sz="1400" spc="103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đội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xem</a:t>
            </a:r>
            <a:r>
              <a:rPr dirty="0" sz="1400" spc="168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phim</a:t>
            </a:r>
            <a:r>
              <a:rPr dirty="0" sz="1400" spc="168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về</a:t>
            </a:r>
            <a:r>
              <a:rPr dirty="0" sz="1400" spc="17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sự</a:t>
            </a:r>
            <a:r>
              <a:rPr dirty="0" sz="1400" spc="167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đa</a:t>
            </a:r>
            <a:r>
              <a:rPr dirty="0" sz="1400" spc="168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dạng</a:t>
            </a:r>
            <a:r>
              <a:rPr dirty="0" sz="1400" spc="17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sinh</a:t>
            </a:r>
            <a:r>
              <a:rPr dirty="0" sz="1400" spc="17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vật</a:t>
            </a:r>
            <a:r>
              <a:rPr dirty="0" sz="1400" spc="169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và</a:t>
            </a:r>
            <a:r>
              <a:rPr dirty="0" sz="1400" spc="168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ghi</a:t>
            </a:r>
            <a:r>
              <a:rPr dirty="0" sz="1400" spc="168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tên</a:t>
            </a:r>
            <a:r>
              <a:rPr dirty="0" sz="1400" spc="168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những</a:t>
            </a:r>
            <a:r>
              <a:rPr dirty="0" sz="1400" spc="168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sinh</a:t>
            </a:r>
            <a:r>
              <a:rPr dirty="0" sz="1400" spc="168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vật</a:t>
            </a:r>
            <a:r>
              <a:rPr dirty="0" sz="1400" spc="168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theo</a:t>
            </a:r>
            <a:r>
              <a:rPr dirty="0" sz="1400" spc="168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cột</a:t>
            </a:r>
            <a:r>
              <a:rPr dirty="0" sz="1400" spc="168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tương</a:t>
            </a:r>
            <a:r>
              <a:rPr dirty="0" sz="1400" spc="168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ứng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trong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PHT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số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1.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Đội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nào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hoàn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thành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chính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xác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và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nhanh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nhất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sẽ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chiến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thắng.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-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HS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lập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đội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và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học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luật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chơi.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Bước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2: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Thực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hiện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nhiệm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vụ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học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tập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-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HS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tham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gia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trò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chơi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Bước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3: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Báo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cáo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kết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quả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và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thảo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luận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-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Giáo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viên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mời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nhóm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trưởng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báo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cáo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sơ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đồ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của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nhóm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mình.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Bước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4: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Đánh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giá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kết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quả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thực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hiện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nhiệm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vụ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học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tập</a:t>
            </a:r>
          </a:p>
          <a:p>
            <a:pPr marL="0" marR="0">
              <a:lnSpc>
                <a:spcPts val="1550"/>
              </a:lnSpc>
              <a:spcBef>
                <a:spcPts val="5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-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GV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và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thư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kí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quan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sát,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đánh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giá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kết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quả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của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2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đội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chơi.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2.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Hoạt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động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2: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Hình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thành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kiến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thức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mới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2.1.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Hoạt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động: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Tìm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hiểu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về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cấp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tổ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chức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từ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tế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bào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đến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mô.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a)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Mục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tiêu: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-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HS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nêu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được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khái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niệm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về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mô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và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lấy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ví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dụ.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b)</a:t>
            </a:r>
            <a:r>
              <a:rPr dirty="0" sz="1400" spc="17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Nội</a:t>
            </a:r>
            <a:r>
              <a:rPr dirty="0" sz="1400" spc="17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dung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:</a:t>
            </a:r>
            <a:r>
              <a:rPr dirty="0" sz="1400" spc="17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Quan</a:t>
            </a:r>
            <a:r>
              <a:rPr dirty="0" sz="1400" spc="15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sát</a:t>
            </a:r>
            <a:r>
              <a:rPr dirty="0" sz="1400" spc="17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hình</a:t>
            </a:r>
            <a:r>
              <a:rPr dirty="0" sz="1400" spc="15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ảnh</a:t>
            </a:r>
            <a:r>
              <a:rPr dirty="0" sz="1400" spc="17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và</a:t>
            </a:r>
            <a:r>
              <a:rPr dirty="0" sz="1400" spc="17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nêu</a:t>
            </a:r>
            <a:r>
              <a:rPr dirty="0" sz="1400" spc="17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mối</a:t>
            </a:r>
            <a:r>
              <a:rPr dirty="0" sz="1400" spc="16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quan</a:t>
            </a:r>
            <a:r>
              <a:rPr dirty="0" sz="1400" spc="17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hệ</a:t>
            </a:r>
            <a:r>
              <a:rPr dirty="0" sz="1400" spc="17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giữa</a:t>
            </a:r>
            <a:r>
              <a:rPr dirty="0" sz="1400" spc="17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tế</a:t>
            </a:r>
            <a:r>
              <a:rPr dirty="0" sz="1400" spc="15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bào</a:t>
            </a:r>
            <a:r>
              <a:rPr dirty="0" sz="1400" spc="17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và</a:t>
            </a:r>
            <a:r>
              <a:rPr dirty="0" sz="1400" spc="17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mô.</a:t>
            </a:r>
            <a:r>
              <a:rPr dirty="0" sz="1400" spc="17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Từ</a:t>
            </a:r>
            <a:r>
              <a:rPr dirty="0" sz="1400" spc="17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đó,</a:t>
            </a:r>
            <a:r>
              <a:rPr dirty="0" sz="1400" spc="15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đưa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ra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khái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niệm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về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mô.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c)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Sản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phẩm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: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trả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lời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các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câu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hỏi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GV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đưa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ra,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từ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đó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nêu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khái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niệm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về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mô.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1.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các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mô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được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cấu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tạo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từ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tế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bào.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2.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Các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tế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bào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cấu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tạo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nên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mỗi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mô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có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hình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dạng,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kích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thước,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cấu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tạo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giống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nhau.</a:t>
            </a:r>
          </a:p>
          <a:p>
            <a:pPr marL="0" marR="0">
              <a:lnSpc>
                <a:spcPts val="1550"/>
              </a:lnSpc>
              <a:spcBef>
                <a:spcPts val="5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=&gt;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Mô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là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tập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hợp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các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tế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bào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giống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nhau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cùng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thực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hiện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1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chức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năng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nhất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định.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VD: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Thực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vật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(mô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biểu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bì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lá,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nhu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mô,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…),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động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vật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(mô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cơ,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mô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thần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kinh,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…)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1584325" y="5402230"/>
            <a:ext cx="671042" cy="234999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550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Tế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bào</a:t>
            </a:r>
          </a:p>
        </p:txBody>
      </p:sp>
      <p:sp>
        <p:nvSpPr>
          <p:cNvPr id="8" name="object 8"/>
          <p:cNvSpPr txBox="1"/>
          <p:nvPr/>
        </p:nvSpPr>
        <p:spPr>
          <a:xfrm>
            <a:off x="4091939" y="5402230"/>
            <a:ext cx="409143" cy="234999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550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Mô</a:t>
            </a:r>
          </a:p>
        </p:txBody>
      </p:sp>
      <p:sp>
        <p:nvSpPr>
          <p:cNvPr id="9" name="object 9"/>
          <p:cNvSpPr txBox="1"/>
          <p:nvPr/>
        </p:nvSpPr>
        <p:spPr>
          <a:xfrm>
            <a:off x="1584325" y="5667012"/>
            <a:ext cx="1707972" cy="234999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550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Tế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bào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cơ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trơn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dạ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dày</a:t>
            </a:r>
          </a:p>
        </p:txBody>
      </p:sp>
      <p:sp>
        <p:nvSpPr>
          <p:cNvPr id="10" name="object 10"/>
          <p:cNvSpPr txBox="1"/>
          <p:nvPr/>
        </p:nvSpPr>
        <p:spPr>
          <a:xfrm>
            <a:off x="4091939" y="5667012"/>
            <a:ext cx="952677" cy="234999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550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Mô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cơ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trơn</a:t>
            </a:r>
          </a:p>
        </p:txBody>
      </p:sp>
      <p:sp>
        <p:nvSpPr>
          <p:cNvPr id="11" name="object 11"/>
          <p:cNvSpPr txBox="1"/>
          <p:nvPr/>
        </p:nvSpPr>
        <p:spPr>
          <a:xfrm>
            <a:off x="1584325" y="5931807"/>
            <a:ext cx="1687880" cy="656613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550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Tế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bào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biểu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bì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dạ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dày</a:t>
            </a:r>
          </a:p>
          <a:p>
            <a:pPr marL="0" marR="0">
              <a:lnSpc>
                <a:spcPts val="1550"/>
              </a:lnSpc>
              <a:spcBef>
                <a:spcPts val="5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Tế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bào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nhu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mô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lá</a:t>
            </a:r>
          </a:p>
          <a:p>
            <a:pPr marL="0" marR="0">
              <a:lnSpc>
                <a:spcPts val="1550"/>
              </a:lnSpc>
              <a:spcBef>
                <a:spcPts val="10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Tế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bào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biểu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bì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là</a:t>
            </a:r>
          </a:p>
        </p:txBody>
      </p:sp>
      <p:sp>
        <p:nvSpPr>
          <p:cNvPr id="12" name="object 12"/>
          <p:cNvSpPr txBox="1"/>
          <p:nvPr/>
        </p:nvSpPr>
        <p:spPr>
          <a:xfrm>
            <a:off x="4091939" y="5931807"/>
            <a:ext cx="1446072" cy="656613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550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Mô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biểu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bì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dạ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dày</a:t>
            </a:r>
          </a:p>
          <a:p>
            <a:pPr marL="0" marR="0">
              <a:lnSpc>
                <a:spcPts val="1550"/>
              </a:lnSpc>
              <a:spcBef>
                <a:spcPts val="5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Nhu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mô</a:t>
            </a:r>
          </a:p>
          <a:p>
            <a:pPr marL="0" marR="0">
              <a:lnSpc>
                <a:spcPts val="1550"/>
              </a:lnSpc>
              <a:spcBef>
                <a:spcPts val="10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Mô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biểu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bì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lá</a:t>
            </a:r>
          </a:p>
        </p:txBody>
      </p:sp>
      <p:sp>
        <p:nvSpPr>
          <p:cNvPr id="13" name="object 13"/>
          <p:cNvSpPr txBox="1"/>
          <p:nvPr/>
        </p:nvSpPr>
        <p:spPr>
          <a:xfrm>
            <a:off x="914400" y="6564229"/>
            <a:ext cx="3746983" cy="1870657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550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d)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Tổ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chức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thực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hiện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: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Bước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1: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Chuyển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giao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nhiệm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vụ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học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tập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-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GV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Yêu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cầu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HS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quan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sát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tranh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và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trả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lời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câu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hỏi.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Quan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sát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hình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26.1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và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trả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lời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câu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hỏi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sau: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1.</a:t>
            </a:r>
            <a:r>
              <a:rPr dirty="0" sz="1400" spc="22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Hãy</a:t>
            </a:r>
            <a:r>
              <a:rPr dirty="0" sz="1400" spc="22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cho</a:t>
            </a:r>
            <a:r>
              <a:rPr dirty="0" sz="1400" spc="22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biết</a:t>
            </a:r>
            <a:r>
              <a:rPr dirty="0" sz="1400" spc="23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mối</a:t>
            </a:r>
            <a:r>
              <a:rPr dirty="0" sz="1400" spc="23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quan</a:t>
            </a:r>
            <a:r>
              <a:rPr dirty="0" sz="1400" spc="23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hệ</a:t>
            </a:r>
            <a:r>
              <a:rPr dirty="0" sz="1400" spc="23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giữa</a:t>
            </a:r>
            <a:r>
              <a:rPr dirty="0" sz="1400" spc="23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tế</a:t>
            </a:r>
            <a:r>
              <a:rPr dirty="0" sz="1400" spc="2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bào</a:t>
            </a:r>
            <a:r>
              <a:rPr dirty="0" sz="1400" spc="22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và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mô.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2.</a:t>
            </a:r>
            <a:r>
              <a:rPr dirty="0" sz="1400" spc="43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Cho</a:t>
            </a:r>
            <a:r>
              <a:rPr dirty="0" sz="1400" spc="45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biết</a:t>
            </a:r>
            <a:r>
              <a:rPr dirty="0" sz="1400" spc="45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các</a:t>
            </a:r>
            <a:r>
              <a:rPr dirty="0" sz="1400" spc="44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tế</a:t>
            </a:r>
            <a:r>
              <a:rPr dirty="0" sz="1400" spc="45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bào</a:t>
            </a:r>
            <a:r>
              <a:rPr dirty="0" sz="1400" spc="45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cấu</a:t>
            </a:r>
            <a:r>
              <a:rPr dirty="0" sz="1400" spc="45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tạo</a:t>
            </a:r>
            <a:r>
              <a:rPr dirty="0" sz="1400" spc="43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nên</a:t>
            </a:r>
            <a:r>
              <a:rPr dirty="0" sz="1400" spc="43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mỗi</a:t>
            </a:r>
            <a:r>
              <a:rPr dirty="0" sz="1400" spc="44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loại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mô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có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đặc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điểm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gì?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=&gt;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Mô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là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gì?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Lấy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VD.</a:t>
            </a:r>
          </a:p>
        </p:txBody>
      </p:sp>
      <p:sp>
        <p:nvSpPr>
          <p:cNvPr id="14" name="object 14"/>
          <p:cNvSpPr txBox="1"/>
          <p:nvPr/>
        </p:nvSpPr>
        <p:spPr>
          <a:xfrm>
            <a:off x="914400" y="9432425"/>
            <a:ext cx="1667560" cy="206871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328"/>
              </a:lnSpc>
              <a:spcBef>
                <a:spcPts val="0"/>
              </a:spcBef>
              <a:spcAft>
                <a:spcPts val="0"/>
              </a:spcAft>
            </a:pP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Trường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THCS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Tam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Hiệp</a:t>
            </a:r>
          </a:p>
        </p:txBody>
      </p:sp>
      <p:sp>
        <p:nvSpPr>
          <p:cNvPr id="15" name="object 15"/>
          <p:cNvSpPr txBox="1"/>
          <p:nvPr/>
        </p:nvSpPr>
        <p:spPr>
          <a:xfrm>
            <a:off x="5291633" y="9432425"/>
            <a:ext cx="1718767" cy="206871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328"/>
              </a:lnSpc>
              <a:spcBef>
                <a:spcPts val="0"/>
              </a:spcBef>
              <a:spcAft>
                <a:spcPts val="0"/>
              </a:spcAft>
            </a:pP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Giáo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viên: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Trình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Thị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Hoa</a:t>
            </a:r>
          </a:p>
        </p:txBody>
      </p:sp>
    </p:spTree>
  </p:cSld>
  <p:clrMapOvr>
    <a:masterClrMapping/>
  </p:clrMapOvr>
</p:sld>
</file>

<file path=ppt/slides/slide3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object 1"/>
          <p:cNvSpPr/>
          <p:nvPr/>
        </p:nvSpPr>
        <p:spPr>
          <a:xfrm>
            <a:off x="842645" y="7087590"/>
            <a:ext cx="6096634" cy="638771"/>
          </a:xfrm>
          <a:prstGeom prst="rect">
            <a:avLst/>
          </a:prstGeom>
          <a:blipFill>
            <a:blip cstate="print" r:embed="rId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2" name="object 2"/>
          <p:cNvSpPr/>
          <p:nvPr/>
        </p:nvSpPr>
        <p:spPr>
          <a:xfrm>
            <a:off x="0" y="0"/>
            <a:ext cx="12700" cy="12700"/>
          </a:xfrm>
          <a:prstGeom prst="rect">
            <a:avLst/>
          </a:prstGeom>
          <a:blipFill>
            <a:blip cstate="print" r:embed="rId3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3" name="object 3"/>
          <p:cNvSpPr/>
          <p:nvPr/>
        </p:nvSpPr>
        <p:spPr>
          <a:xfrm>
            <a:off x="914400" y="1097889"/>
            <a:ext cx="3161030" cy="1271193"/>
          </a:xfrm>
          <a:prstGeom prst="rect">
            <a:avLst/>
          </a:prstGeom>
          <a:blipFill>
            <a:blip cstate="print" r:embed="rId4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4" name="object 4"/>
          <p:cNvSpPr/>
          <p:nvPr/>
        </p:nvSpPr>
        <p:spPr>
          <a:xfrm>
            <a:off x="4133850" y="685800"/>
            <a:ext cx="3092450" cy="1900554"/>
          </a:xfrm>
          <a:prstGeom prst="rect">
            <a:avLst/>
          </a:prstGeom>
          <a:blipFill>
            <a:blip cstate="print" r:embed="rId5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6" name="object 6"/>
          <p:cNvSpPr txBox="1"/>
          <p:nvPr/>
        </p:nvSpPr>
        <p:spPr>
          <a:xfrm>
            <a:off x="914400" y="463672"/>
            <a:ext cx="1790090" cy="206871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328"/>
              </a:lnSpc>
              <a:spcBef>
                <a:spcPts val="0"/>
              </a:spcBef>
              <a:spcAft>
                <a:spcPts val="0"/>
              </a:spcAft>
            </a:pP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Khoa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học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tự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nhiên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–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Lớp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6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914400" y="693361"/>
            <a:ext cx="3234536" cy="439456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550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Quan</a:t>
            </a:r>
            <a:r>
              <a:rPr dirty="0" sz="1400" spc="374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sát</a:t>
            </a:r>
            <a:r>
              <a:rPr dirty="0" sz="1400" spc="373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hình</a:t>
            </a:r>
            <a:r>
              <a:rPr dirty="0" sz="1400" spc="372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26.2,</a:t>
            </a:r>
            <a:r>
              <a:rPr dirty="0" sz="1400" spc="374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thảo</a:t>
            </a:r>
            <a:r>
              <a:rPr dirty="0" sz="1400" spc="374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luận</a:t>
            </a:r>
            <a:r>
              <a:rPr dirty="0" sz="1400" spc="372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nhóm</a:t>
            </a:r>
            <a:r>
              <a:rPr dirty="0" sz="1400" spc="374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và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hoàn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thành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bảng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sau:</a:t>
            </a:r>
          </a:p>
        </p:txBody>
      </p:sp>
      <p:sp>
        <p:nvSpPr>
          <p:cNvPr id="8" name="object 8"/>
          <p:cNvSpPr txBox="1"/>
          <p:nvPr/>
        </p:nvSpPr>
        <p:spPr>
          <a:xfrm>
            <a:off x="986155" y="1108626"/>
            <a:ext cx="671042" cy="234999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550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Tế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bào</a:t>
            </a:r>
          </a:p>
        </p:txBody>
      </p:sp>
      <p:sp>
        <p:nvSpPr>
          <p:cNvPr id="9" name="object 9"/>
          <p:cNvSpPr txBox="1"/>
          <p:nvPr/>
        </p:nvSpPr>
        <p:spPr>
          <a:xfrm>
            <a:off x="2649855" y="1108626"/>
            <a:ext cx="409143" cy="234999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550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Mô</a:t>
            </a:r>
          </a:p>
        </p:txBody>
      </p:sp>
      <p:sp>
        <p:nvSpPr>
          <p:cNvPr id="10" name="object 10"/>
          <p:cNvSpPr txBox="1"/>
          <p:nvPr/>
        </p:nvSpPr>
        <p:spPr>
          <a:xfrm>
            <a:off x="986155" y="1319433"/>
            <a:ext cx="1895016" cy="439456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550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Tế</a:t>
            </a:r>
            <a:r>
              <a:rPr dirty="0" sz="1400" spc="535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bào</a:t>
            </a:r>
            <a:r>
              <a:rPr dirty="0" sz="1400" spc="536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cơ</a:t>
            </a:r>
            <a:r>
              <a:rPr dirty="0" sz="1400" spc="535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trơn</a:t>
            </a:r>
            <a:r>
              <a:rPr dirty="0" sz="1400" spc="536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dạ</a:t>
            </a:r>
            <a:r>
              <a:rPr dirty="0" sz="1400" spc="73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?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dày</a:t>
            </a:r>
          </a:p>
        </p:txBody>
      </p:sp>
      <p:sp>
        <p:nvSpPr>
          <p:cNvPr id="11" name="object 11"/>
          <p:cNvSpPr txBox="1"/>
          <p:nvPr/>
        </p:nvSpPr>
        <p:spPr>
          <a:xfrm>
            <a:off x="986155" y="1734698"/>
            <a:ext cx="231316" cy="234999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550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?</a:t>
            </a:r>
          </a:p>
        </p:txBody>
      </p:sp>
      <p:sp>
        <p:nvSpPr>
          <p:cNvPr id="12" name="object 12"/>
          <p:cNvSpPr txBox="1"/>
          <p:nvPr/>
        </p:nvSpPr>
        <p:spPr>
          <a:xfrm>
            <a:off x="2649855" y="1734698"/>
            <a:ext cx="1446072" cy="234999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550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Mô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biểu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bì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dạ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dày</a:t>
            </a:r>
          </a:p>
        </p:txBody>
      </p:sp>
      <p:sp>
        <p:nvSpPr>
          <p:cNvPr id="13" name="object 13"/>
          <p:cNvSpPr txBox="1"/>
          <p:nvPr/>
        </p:nvSpPr>
        <p:spPr>
          <a:xfrm>
            <a:off x="986155" y="1945505"/>
            <a:ext cx="1396617" cy="445806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550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Tế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bào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nhu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mô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lá</a:t>
            </a:r>
          </a:p>
          <a:p>
            <a:pPr marL="0" marR="0">
              <a:lnSpc>
                <a:spcPts val="1550"/>
              </a:lnSpc>
              <a:spcBef>
                <a:spcPts val="5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Tế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bào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biểu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bì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là</a:t>
            </a:r>
          </a:p>
        </p:txBody>
      </p:sp>
      <p:sp>
        <p:nvSpPr>
          <p:cNvPr id="14" name="object 14"/>
          <p:cNvSpPr txBox="1"/>
          <p:nvPr/>
        </p:nvSpPr>
        <p:spPr>
          <a:xfrm>
            <a:off x="2649855" y="1945505"/>
            <a:ext cx="231316" cy="445806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550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?</a:t>
            </a:r>
          </a:p>
          <a:p>
            <a:pPr marL="0" marR="0">
              <a:lnSpc>
                <a:spcPts val="1550"/>
              </a:lnSpc>
              <a:spcBef>
                <a:spcPts val="5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?</a:t>
            </a:r>
          </a:p>
        </p:txBody>
      </p:sp>
      <p:sp>
        <p:nvSpPr>
          <p:cNvPr id="15" name="object 15"/>
          <p:cNvSpPr txBox="1"/>
          <p:nvPr/>
        </p:nvSpPr>
        <p:spPr>
          <a:xfrm>
            <a:off x="914400" y="2593916"/>
            <a:ext cx="3090544" cy="848371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550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-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HS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nhận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nhiệm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vụ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học.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Bước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2: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Thực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hiện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nhiệm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vụ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học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tập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-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HS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quan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sát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và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suy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luận,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trả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lời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câu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hỏi.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Bước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3: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Báo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cáo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kết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quả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và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thảo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luận</a:t>
            </a:r>
          </a:p>
        </p:txBody>
      </p:sp>
      <p:sp>
        <p:nvSpPr>
          <p:cNvPr id="16" name="object 16"/>
          <p:cNvSpPr txBox="1"/>
          <p:nvPr/>
        </p:nvSpPr>
        <p:spPr>
          <a:xfrm>
            <a:off x="914400" y="3411746"/>
            <a:ext cx="6095898" cy="3710773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550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-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Giáo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viên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mời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đại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diện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HS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trình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bày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sản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phẩm.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Bước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4: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Đánh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giá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kết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quả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thực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hiện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nhiệm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vụ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học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tập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-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Giáo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viên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tổ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chức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cho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học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sinh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đánh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giá,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nhận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xét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câu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trả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lời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của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bạn.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-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Học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sinh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đánh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giá,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nhận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xét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câu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trả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lời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của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bạn.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-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Giáo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viên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đánh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giá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hoạt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động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học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tập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của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học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sinh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Sản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phẩm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dự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kiến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của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HS: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2.2.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Hoạt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động: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Tìm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hiểu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về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cấp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tổ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chức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từ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mô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đến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cơ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quan.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a)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Mục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tiêu: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-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HS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nêu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được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khái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niệm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về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cơ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quan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và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lấy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ví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dụ.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b)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Nội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dung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: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GV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chiếu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tranh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và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ví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dụ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về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cơ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quan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giúp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HS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đưa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ra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khái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niệm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về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mô.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Tổ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chức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cho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HS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phân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tích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các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cơ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quan.</a:t>
            </a:r>
          </a:p>
          <a:p>
            <a:pPr marL="0" marR="0">
              <a:lnSpc>
                <a:spcPts val="1550"/>
              </a:lnSpc>
              <a:spcBef>
                <a:spcPts val="59"/>
              </a:spcBef>
              <a:spcAft>
                <a:spcPts val="0"/>
              </a:spcAft>
            </a:pP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c)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Sản</a:t>
            </a:r>
            <a:r>
              <a:rPr dirty="0" sz="1400" spc="1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phẩm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: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HS</a:t>
            </a:r>
            <a:r>
              <a:rPr dirty="0" sz="1400" spc="1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nêu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được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khái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nệm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về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cơ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quan,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phân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tích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các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mô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có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trong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các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cơ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quan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cho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trước.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1.</a:t>
            </a:r>
            <a:r>
              <a:rPr dirty="0" sz="1400" spc="49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Lá</a:t>
            </a:r>
            <a:r>
              <a:rPr dirty="0" sz="1400" spc="48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(gồm:</a:t>
            </a:r>
            <a:r>
              <a:rPr dirty="0" sz="1400" spc="49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mô</a:t>
            </a:r>
            <a:r>
              <a:rPr dirty="0" sz="1400" spc="49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biểu</a:t>
            </a:r>
            <a:r>
              <a:rPr dirty="0" sz="1400" spc="49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bì,</a:t>
            </a:r>
            <a:r>
              <a:rPr dirty="0" sz="1400" spc="49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mô</a:t>
            </a:r>
            <a:r>
              <a:rPr dirty="0" sz="1400" spc="49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dẫn,</a:t>
            </a:r>
            <a:r>
              <a:rPr dirty="0" sz="1400" spc="49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mô</a:t>
            </a:r>
            <a:r>
              <a:rPr dirty="0" sz="1400" spc="49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cơ</a:t>
            </a:r>
            <a:r>
              <a:rPr dirty="0" sz="1400" spc="49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bản,</a:t>
            </a:r>
            <a:r>
              <a:rPr dirty="0" sz="1400" spc="49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mô</a:t>
            </a:r>
            <a:r>
              <a:rPr dirty="0" sz="1400" spc="49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mềm,</a:t>
            </a:r>
            <a:r>
              <a:rPr dirty="0" sz="1400" spc="47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mô</a:t>
            </a:r>
            <a:r>
              <a:rPr dirty="0" sz="1400" spc="49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giậu),</a:t>
            </a:r>
            <a:r>
              <a:rPr dirty="0" sz="1400" spc="49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dạ</a:t>
            </a:r>
            <a:r>
              <a:rPr dirty="0" sz="1400" spc="48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dày</a:t>
            </a:r>
            <a:r>
              <a:rPr dirty="0" sz="1400" spc="49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(gồm:</a:t>
            </a:r>
            <a:r>
              <a:rPr dirty="0" sz="1400" spc="49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mô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cơ,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mô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liên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kết,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mô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thần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kinh,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mô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biểu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bì).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2.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Cơ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quan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là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tập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hợp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nhiều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mô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cùng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thực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hiện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1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chức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năng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nhất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định.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VD: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thực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vật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(hoa,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quả,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hạt,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rễ,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thân,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lá),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động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vật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(tim,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phổi,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ruột,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dạ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dày,..)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3.</a:t>
            </a:r>
          </a:p>
        </p:txBody>
      </p:sp>
      <p:sp>
        <p:nvSpPr>
          <p:cNvPr id="17" name="object 17"/>
          <p:cNvSpPr txBox="1"/>
          <p:nvPr/>
        </p:nvSpPr>
        <p:spPr>
          <a:xfrm>
            <a:off x="914400" y="7098327"/>
            <a:ext cx="409143" cy="234999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550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Mô</a:t>
            </a:r>
          </a:p>
        </p:txBody>
      </p:sp>
      <p:sp>
        <p:nvSpPr>
          <p:cNvPr id="18" name="object 18"/>
          <p:cNvSpPr txBox="1"/>
          <p:nvPr/>
        </p:nvSpPr>
        <p:spPr>
          <a:xfrm>
            <a:off x="3953509" y="7098327"/>
            <a:ext cx="809220" cy="234999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550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Cơ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quan</a:t>
            </a:r>
          </a:p>
        </p:txBody>
      </p:sp>
      <p:sp>
        <p:nvSpPr>
          <p:cNvPr id="19" name="object 19"/>
          <p:cNvSpPr txBox="1"/>
          <p:nvPr/>
        </p:nvSpPr>
        <p:spPr>
          <a:xfrm>
            <a:off x="914400" y="7309134"/>
            <a:ext cx="6095898" cy="1263636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550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Biểu</a:t>
            </a:r>
            <a:r>
              <a:rPr dirty="0" sz="1400" spc="375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bì,</a:t>
            </a:r>
            <a:r>
              <a:rPr dirty="0" sz="1400" spc="375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liên</a:t>
            </a:r>
            <a:r>
              <a:rPr dirty="0" sz="1400" spc="375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kết,</a:t>
            </a:r>
            <a:r>
              <a:rPr dirty="0" sz="1400" spc="375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cơ,</a:t>
            </a:r>
            <a:r>
              <a:rPr dirty="0" sz="1400" spc="375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phân</a:t>
            </a:r>
            <a:r>
              <a:rPr dirty="0" sz="1400" spc="375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sinh,</a:t>
            </a:r>
            <a:r>
              <a:rPr dirty="0" sz="1400" spc="377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thần</a:t>
            </a:r>
            <a:r>
              <a:rPr dirty="0" sz="1400" spc="73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Rễ,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thân,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lá,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hoa,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quả,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hạt,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tim,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dạ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dày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kinh</a:t>
            </a:r>
          </a:p>
          <a:p>
            <a:pPr marL="0" marR="0">
              <a:lnSpc>
                <a:spcPts val="1550"/>
              </a:lnSpc>
              <a:spcBef>
                <a:spcPts val="59"/>
              </a:spcBef>
              <a:spcAft>
                <a:spcPts val="0"/>
              </a:spcAft>
            </a:pP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d)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Tổ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chức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thực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hiện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: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Bước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1: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Chuyển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giao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nhiệm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vụ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học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tập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-</a:t>
            </a:r>
            <a:r>
              <a:rPr dirty="0" sz="1400" spc="45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GV</a:t>
            </a:r>
            <a:r>
              <a:rPr dirty="0" sz="1400" spc="43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chiếu</a:t>
            </a:r>
            <a:r>
              <a:rPr dirty="0" sz="1400" spc="45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hình</a:t>
            </a:r>
            <a:r>
              <a:rPr dirty="0" sz="1400" spc="45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về</a:t>
            </a:r>
            <a:r>
              <a:rPr dirty="0" sz="1400" spc="45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cơ</a:t>
            </a:r>
            <a:r>
              <a:rPr dirty="0" sz="1400" spc="45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quan</a:t>
            </a:r>
            <a:r>
              <a:rPr dirty="0" sz="1400" spc="46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lá</a:t>
            </a:r>
            <a:r>
              <a:rPr dirty="0" sz="1400" spc="48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(ở</a:t>
            </a:r>
            <a:r>
              <a:rPr dirty="0" sz="1400" spc="45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thực</a:t>
            </a:r>
            <a:r>
              <a:rPr dirty="0" sz="1400" spc="45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vật),</a:t>
            </a:r>
            <a:r>
              <a:rPr dirty="0" sz="1400" spc="46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dạ</a:t>
            </a:r>
            <a:r>
              <a:rPr dirty="0" sz="1400" spc="45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dày</a:t>
            </a:r>
            <a:r>
              <a:rPr dirty="0" sz="1400" spc="45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(ở</a:t>
            </a:r>
            <a:r>
              <a:rPr dirty="0" sz="1400" spc="45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động</a:t>
            </a:r>
            <a:r>
              <a:rPr dirty="0" sz="1400" spc="46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vật).</a:t>
            </a:r>
            <a:r>
              <a:rPr dirty="0" sz="1400" spc="46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Yêu</a:t>
            </a:r>
            <a:r>
              <a:rPr dirty="0" sz="1400" spc="45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cầu</a:t>
            </a:r>
            <a:r>
              <a:rPr dirty="0" sz="1400" spc="45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HS</a:t>
            </a:r>
            <a:r>
              <a:rPr dirty="0" sz="1400" spc="46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quan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sát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tranh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và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trả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lời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các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câu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hỏi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sau:</a:t>
            </a:r>
          </a:p>
        </p:txBody>
      </p:sp>
      <p:sp>
        <p:nvSpPr>
          <p:cNvPr id="20" name="object 20"/>
          <p:cNvSpPr txBox="1"/>
          <p:nvPr/>
        </p:nvSpPr>
        <p:spPr>
          <a:xfrm>
            <a:off x="914400" y="8542228"/>
            <a:ext cx="4428490" cy="439456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550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1.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Kể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tên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các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mô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tương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ứng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có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trong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các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cơ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quan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lá,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dạ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dày.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2.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Nêu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khái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niệm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về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cơ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quan.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Lấy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ví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dụ.</a:t>
            </a:r>
          </a:p>
        </p:txBody>
      </p:sp>
      <p:sp>
        <p:nvSpPr>
          <p:cNvPr id="21" name="object 21"/>
          <p:cNvSpPr txBox="1"/>
          <p:nvPr/>
        </p:nvSpPr>
        <p:spPr>
          <a:xfrm>
            <a:off x="914400" y="9432425"/>
            <a:ext cx="1667560" cy="206871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328"/>
              </a:lnSpc>
              <a:spcBef>
                <a:spcPts val="0"/>
              </a:spcBef>
              <a:spcAft>
                <a:spcPts val="0"/>
              </a:spcAft>
            </a:pP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Trường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THCS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Tam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Hiệp</a:t>
            </a:r>
          </a:p>
        </p:txBody>
      </p:sp>
      <p:sp>
        <p:nvSpPr>
          <p:cNvPr id="22" name="object 22"/>
          <p:cNvSpPr txBox="1"/>
          <p:nvPr/>
        </p:nvSpPr>
        <p:spPr>
          <a:xfrm>
            <a:off x="5291633" y="9432425"/>
            <a:ext cx="1718767" cy="206871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328"/>
              </a:lnSpc>
              <a:spcBef>
                <a:spcPts val="0"/>
              </a:spcBef>
              <a:spcAft>
                <a:spcPts val="0"/>
              </a:spcAft>
            </a:pP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Giáo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viên: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Trình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Thị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Hoa</a:t>
            </a:r>
          </a:p>
        </p:txBody>
      </p:sp>
    </p:spTree>
  </p:cSld>
  <p:clrMapOvr>
    <a:masterClrMapping/>
  </p:clrMapOvr>
</p:sld>
</file>

<file path=ppt/slides/slide4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object 1"/>
          <p:cNvSpPr/>
          <p:nvPr/>
        </p:nvSpPr>
        <p:spPr>
          <a:xfrm>
            <a:off x="0" y="0"/>
            <a:ext cx="12700" cy="12700"/>
          </a:xfrm>
          <a:prstGeom prst="rect">
            <a:avLst/>
          </a:prstGeom>
          <a:blipFill>
            <a:blip cstate="print" r:embed="rId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2" name="object 2"/>
          <p:cNvSpPr/>
          <p:nvPr/>
        </p:nvSpPr>
        <p:spPr>
          <a:xfrm>
            <a:off x="914400" y="890257"/>
            <a:ext cx="3116135" cy="1714499"/>
          </a:xfrm>
          <a:prstGeom prst="rect">
            <a:avLst/>
          </a:prstGeom>
          <a:blipFill>
            <a:blip cstate="print" r:embed="rId3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3" name="object 3"/>
          <p:cNvSpPr/>
          <p:nvPr/>
        </p:nvSpPr>
        <p:spPr>
          <a:xfrm>
            <a:off x="4038600" y="1328407"/>
            <a:ext cx="2678992" cy="1276349"/>
          </a:xfrm>
          <a:prstGeom prst="rect">
            <a:avLst/>
          </a:prstGeom>
          <a:blipFill>
            <a:blip cstate="print" r:embed="rId4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5" name="object 5"/>
          <p:cNvSpPr txBox="1"/>
          <p:nvPr/>
        </p:nvSpPr>
        <p:spPr>
          <a:xfrm>
            <a:off x="914400" y="463672"/>
            <a:ext cx="1790090" cy="206871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328"/>
              </a:lnSpc>
              <a:spcBef>
                <a:spcPts val="0"/>
              </a:spcBef>
              <a:spcAft>
                <a:spcPts val="0"/>
              </a:spcAft>
            </a:pP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Khoa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học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tự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nhiên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–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Lớp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6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914400" y="2816776"/>
            <a:ext cx="6095898" cy="1870658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550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3.</a:t>
            </a:r>
            <a:r>
              <a:rPr dirty="0" sz="1400" spc="87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Sử</a:t>
            </a:r>
            <a:r>
              <a:rPr dirty="0" sz="1400" spc="88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dụng</a:t>
            </a:r>
            <a:r>
              <a:rPr dirty="0" sz="1400" spc="87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các</a:t>
            </a:r>
            <a:r>
              <a:rPr dirty="0" sz="1400" spc="87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từ</a:t>
            </a:r>
            <a:r>
              <a:rPr dirty="0" sz="1400" spc="87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gợi</a:t>
            </a:r>
            <a:r>
              <a:rPr dirty="0" sz="1400" spc="87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ý</a:t>
            </a:r>
            <a:r>
              <a:rPr dirty="0" sz="1400" spc="87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(biểu</a:t>
            </a:r>
            <a:r>
              <a:rPr dirty="0" sz="1400" spc="87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bì,</a:t>
            </a:r>
            <a:r>
              <a:rPr dirty="0" sz="1400" spc="87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rễ,</a:t>
            </a:r>
            <a:r>
              <a:rPr dirty="0" sz="1400" spc="88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thân,</a:t>
            </a:r>
            <a:r>
              <a:rPr dirty="0" sz="1400" spc="88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thần</a:t>
            </a:r>
            <a:r>
              <a:rPr dirty="0" sz="1400" spc="89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kinh,</a:t>
            </a:r>
            <a:r>
              <a:rPr dirty="0" sz="1400" spc="88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tim,</a:t>
            </a:r>
            <a:r>
              <a:rPr dirty="0" sz="1400" spc="87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dạ</a:t>
            </a:r>
            <a:r>
              <a:rPr dirty="0" sz="1400" spc="88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dày,</a:t>
            </a:r>
            <a:r>
              <a:rPr dirty="0" sz="1400" spc="89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liên</a:t>
            </a:r>
            <a:r>
              <a:rPr dirty="0" sz="1400" spc="88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kết,</a:t>
            </a:r>
            <a:r>
              <a:rPr dirty="0" sz="1400" spc="89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lá,</a:t>
            </a:r>
            <a:r>
              <a:rPr dirty="0" sz="1400" spc="89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hoa,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quả,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hạt,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cơ,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phân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sinh)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để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tham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gia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trò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chơi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tiếp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sức: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Lớp</a:t>
            </a:r>
            <a:r>
              <a:rPr dirty="0" sz="1400" spc="94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chia</a:t>
            </a:r>
            <a:r>
              <a:rPr dirty="0" sz="1400" spc="94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thành</a:t>
            </a:r>
            <a:r>
              <a:rPr dirty="0" sz="1400" spc="94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4</a:t>
            </a:r>
            <a:r>
              <a:rPr dirty="0" sz="1400" spc="94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đội.</a:t>
            </a:r>
            <a:r>
              <a:rPr dirty="0" sz="1400" spc="94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Mỗi</a:t>
            </a:r>
            <a:r>
              <a:rPr dirty="0" sz="1400" spc="94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đội</a:t>
            </a:r>
            <a:r>
              <a:rPr dirty="0" sz="1400" spc="94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nhận</a:t>
            </a:r>
            <a:r>
              <a:rPr dirty="0" sz="1400" spc="94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được</a:t>
            </a:r>
            <a:r>
              <a:rPr dirty="0" sz="1400" spc="94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1</a:t>
            </a:r>
            <a:r>
              <a:rPr dirty="0" sz="1400" spc="94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bộ</a:t>
            </a:r>
            <a:r>
              <a:rPr dirty="0" sz="1400" spc="94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từ</a:t>
            </a:r>
            <a:r>
              <a:rPr dirty="0" sz="1400" spc="94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gợi</a:t>
            </a:r>
            <a:r>
              <a:rPr dirty="0" sz="1400" spc="94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ý.</a:t>
            </a:r>
            <a:r>
              <a:rPr dirty="0" sz="1400" spc="94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Các</a:t>
            </a:r>
            <a:r>
              <a:rPr dirty="0" sz="1400" spc="95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thành</a:t>
            </a:r>
            <a:r>
              <a:rPr dirty="0" sz="1400" spc="94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viên</a:t>
            </a:r>
            <a:r>
              <a:rPr dirty="0" sz="1400" spc="94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trong</a:t>
            </a:r>
            <a:r>
              <a:rPr dirty="0" sz="1400" spc="94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đội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chơi</a:t>
            </a:r>
            <a:r>
              <a:rPr dirty="0" sz="1400" spc="35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tiếp</a:t>
            </a:r>
            <a:r>
              <a:rPr dirty="0" sz="1400" spc="35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sức</a:t>
            </a:r>
            <a:r>
              <a:rPr dirty="0" sz="1400" spc="37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để</a:t>
            </a:r>
            <a:r>
              <a:rPr dirty="0" sz="1400" spc="35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gắn</a:t>
            </a:r>
            <a:r>
              <a:rPr dirty="0" sz="1400" spc="35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các</a:t>
            </a:r>
            <a:r>
              <a:rPr dirty="0" sz="1400" spc="35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từ</a:t>
            </a:r>
            <a:r>
              <a:rPr dirty="0" sz="1400" spc="36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gợi</a:t>
            </a:r>
            <a:r>
              <a:rPr dirty="0" sz="1400" spc="37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ý</a:t>
            </a:r>
            <a:r>
              <a:rPr dirty="0" sz="1400" spc="35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vào</a:t>
            </a:r>
            <a:r>
              <a:rPr dirty="0" sz="1400" spc="36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cột</a:t>
            </a:r>
            <a:r>
              <a:rPr dirty="0" sz="1400" spc="37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tương</a:t>
            </a:r>
            <a:r>
              <a:rPr dirty="0" sz="1400" spc="37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ứng</a:t>
            </a:r>
            <a:r>
              <a:rPr dirty="0" sz="1400" spc="35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(cơ</a:t>
            </a:r>
            <a:r>
              <a:rPr dirty="0" sz="1400" spc="37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quan</a:t>
            </a:r>
            <a:r>
              <a:rPr dirty="0" sz="1400" spc="37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hoặc</a:t>
            </a:r>
            <a:r>
              <a:rPr dirty="0" sz="1400" spc="35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mô).</a:t>
            </a:r>
            <a:r>
              <a:rPr dirty="0" sz="1400" spc="36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Đội</a:t>
            </a:r>
            <a:r>
              <a:rPr dirty="0" sz="1400" spc="35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nhanh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và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chính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xác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nhất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là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đội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chiến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thắng.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-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HS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nhận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nhiệm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vụ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học.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Bước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2: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Thực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hiện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nhiệm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vụ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học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tập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Mỗi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HS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quan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sát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tranh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và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trả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lời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câu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hỏi.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Bước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3: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Báo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cáo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kết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quả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và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thảo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luận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914400" y="4656892"/>
            <a:ext cx="3609187" cy="234999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550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-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Giáo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viên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mời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đại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diện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HS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trình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bày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sản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phẩm.</a:t>
            </a:r>
          </a:p>
        </p:txBody>
      </p:sp>
      <p:sp>
        <p:nvSpPr>
          <p:cNvPr id="8" name="object 8"/>
          <p:cNvSpPr txBox="1"/>
          <p:nvPr/>
        </p:nvSpPr>
        <p:spPr>
          <a:xfrm>
            <a:off x="914400" y="4861349"/>
            <a:ext cx="6095870" cy="248403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550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Bước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4: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Đánh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giá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kết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quả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thực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hiện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nhiệm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vụ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học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tập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-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Giáo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viên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tổ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chức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cho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học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sinh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đánh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giá,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nhận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xét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câu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trả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lời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của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bạn.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-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Học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sinh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đánh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giá,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nhận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xét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câu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trả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lời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của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bạn.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-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Giáo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viên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đánh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giá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hoạt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động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học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tập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của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học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sinh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2.3.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Hoạt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động: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Tìm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hiểu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về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cấp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tổ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chức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từ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cơ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quan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đến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cơ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thể.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a)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Mục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tiêu: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-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HS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nêu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được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mối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quan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hệ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giữa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cơ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quan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–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hệ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cơ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quan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–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cơ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thể.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-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HS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trình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bày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được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khái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niệm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về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hệ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cơ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quan,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cơ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thể.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b)</a:t>
            </a:r>
            <a:r>
              <a:rPr dirty="0" sz="1400" spc="95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Nội</a:t>
            </a:r>
            <a:r>
              <a:rPr dirty="0" sz="1400" spc="96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dung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:</a:t>
            </a:r>
            <a:r>
              <a:rPr dirty="0" sz="1400" spc="95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GV</a:t>
            </a:r>
            <a:r>
              <a:rPr dirty="0" sz="1400" spc="95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hướng</a:t>
            </a:r>
            <a:r>
              <a:rPr dirty="0" sz="1400" spc="95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dẫn</a:t>
            </a:r>
            <a:r>
              <a:rPr dirty="0" sz="1400" spc="95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HS</a:t>
            </a:r>
            <a:r>
              <a:rPr dirty="0" sz="1400" spc="95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phân</a:t>
            </a:r>
            <a:r>
              <a:rPr dirty="0" sz="1400" spc="94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tích</a:t>
            </a:r>
            <a:r>
              <a:rPr dirty="0" sz="1400" spc="95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tranh,</a:t>
            </a:r>
            <a:r>
              <a:rPr dirty="0" sz="1400" spc="95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mô</a:t>
            </a:r>
            <a:r>
              <a:rPr dirty="0" sz="1400" spc="95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hình</a:t>
            </a:r>
            <a:r>
              <a:rPr dirty="0" sz="1400" spc="96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để</a:t>
            </a:r>
            <a:r>
              <a:rPr dirty="0" sz="1400" spc="95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đưa</a:t>
            </a:r>
            <a:r>
              <a:rPr dirty="0" sz="1400" spc="94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ra</a:t>
            </a:r>
            <a:r>
              <a:rPr dirty="0" sz="1400" spc="95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mối</a:t>
            </a:r>
            <a:r>
              <a:rPr dirty="0" sz="1400" spc="94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quan</a:t>
            </a:r>
            <a:r>
              <a:rPr dirty="0" sz="1400" spc="95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hệ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giữa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cơ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quan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–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hệ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cơ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quan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–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cơ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thể.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Từ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đó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đưa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ra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khái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niệm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về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hệ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cơ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quan,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cơ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thể.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c)</a:t>
            </a:r>
            <a:r>
              <a:rPr dirty="0" sz="1400" spc="154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Sản</a:t>
            </a:r>
            <a:r>
              <a:rPr dirty="0" sz="1400" spc="155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phẩm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:</a:t>
            </a:r>
            <a:r>
              <a:rPr dirty="0" sz="1400" spc="154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Nêu</a:t>
            </a:r>
            <a:r>
              <a:rPr dirty="0" sz="1400" spc="154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được</a:t>
            </a:r>
            <a:r>
              <a:rPr dirty="0" sz="1400" spc="154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mối</a:t>
            </a:r>
            <a:r>
              <a:rPr dirty="0" sz="1400" spc="154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quan</a:t>
            </a:r>
            <a:r>
              <a:rPr dirty="0" sz="1400" spc="154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hệ</a:t>
            </a:r>
            <a:r>
              <a:rPr dirty="0" sz="1400" spc="156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giữa</a:t>
            </a:r>
            <a:r>
              <a:rPr dirty="0" sz="1400" spc="156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cơ</a:t>
            </a:r>
            <a:r>
              <a:rPr dirty="0" sz="1400" spc="155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quan</a:t>
            </a:r>
            <a:r>
              <a:rPr dirty="0" sz="1400" spc="155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–</a:t>
            </a:r>
            <a:r>
              <a:rPr dirty="0" sz="1400" spc="154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hệ</a:t>
            </a:r>
            <a:r>
              <a:rPr dirty="0" sz="1400" spc="154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cơ</a:t>
            </a:r>
            <a:r>
              <a:rPr dirty="0" sz="1400" spc="154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quan</a:t>
            </a:r>
            <a:r>
              <a:rPr dirty="0" sz="1400" spc="154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–</a:t>
            </a:r>
            <a:r>
              <a:rPr dirty="0" sz="1400" spc="154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cơ</a:t>
            </a:r>
            <a:r>
              <a:rPr dirty="0" sz="1400" spc="154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thể,</a:t>
            </a:r>
            <a:r>
              <a:rPr dirty="0" sz="1400" spc="154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khái</a:t>
            </a:r>
          </a:p>
          <a:p>
            <a:pPr marL="0" marR="0">
              <a:lnSpc>
                <a:spcPts val="1550"/>
              </a:lnSpc>
              <a:spcBef>
                <a:spcPts val="5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niệm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hệ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cơ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quan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và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cơ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thể.</a:t>
            </a:r>
          </a:p>
        </p:txBody>
      </p:sp>
      <p:sp>
        <p:nvSpPr>
          <p:cNvPr id="9" name="object 9"/>
          <p:cNvSpPr txBox="1"/>
          <p:nvPr/>
        </p:nvSpPr>
        <p:spPr>
          <a:xfrm>
            <a:off x="914400" y="9432425"/>
            <a:ext cx="1667560" cy="206871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328"/>
              </a:lnSpc>
              <a:spcBef>
                <a:spcPts val="0"/>
              </a:spcBef>
              <a:spcAft>
                <a:spcPts val="0"/>
              </a:spcAft>
            </a:pP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Trường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THCS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Tam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Hiệp</a:t>
            </a:r>
          </a:p>
        </p:txBody>
      </p:sp>
      <p:sp>
        <p:nvSpPr>
          <p:cNvPr id="10" name="object 10"/>
          <p:cNvSpPr txBox="1"/>
          <p:nvPr/>
        </p:nvSpPr>
        <p:spPr>
          <a:xfrm>
            <a:off x="5291633" y="9432425"/>
            <a:ext cx="1718767" cy="206871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328"/>
              </a:lnSpc>
              <a:spcBef>
                <a:spcPts val="0"/>
              </a:spcBef>
              <a:spcAft>
                <a:spcPts val="0"/>
              </a:spcAft>
            </a:pP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Giáo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viên: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Trình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Thị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Hoa</a:t>
            </a:r>
          </a:p>
        </p:txBody>
      </p:sp>
    </p:spTree>
  </p:cSld>
  <p:clrMapOvr>
    <a:masterClrMapping/>
  </p:clrMapOvr>
</p:sld>
</file>

<file path=ppt/slides/slide5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object 1"/>
          <p:cNvSpPr/>
          <p:nvPr/>
        </p:nvSpPr>
        <p:spPr>
          <a:xfrm>
            <a:off x="2454275" y="685800"/>
            <a:ext cx="2863850" cy="2387526"/>
          </a:xfrm>
          <a:prstGeom prst="rect">
            <a:avLst/>
          </a:prstGeom>
          <a:blipFill>
            <a:blip cstate="print" r:embed="rId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2" name="object 2"/>
          <p:cNvSpPr/>
          <p:nvPr/>
        </p:nvSpPr>
        <p:spPr>
          <a:xfrm>
            <a:off x="2541905" y="3072765"/>
            <a:ext cx="2689003" cy="3530599"/>
          </a:xfrm>
          <a:prstGeom prst="rect">
            <a:avLst/>
          </a:prstGeom>
          <a:blipFill>
            <a:blip cstate="print" r:embed="rId3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4" name="object 4"/>
          <p:cNvSpPr txBox="1"/>
          <p:nvPr/>
        </p:nvSpPr>
        <p:spPr>
          <a:xfrm>
            <a:off x="914400" y="463672"/>
            <a:ext cx="1790090" cy="206871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328"/>
              </a:lnSpc>
              <a:spcBef>
                <a:spcPts val="0"/>
              </a:spcBef>
              <a:spcAft>
                <a:spcPts val="0"/>
              </a:spcAft>
            </a:pP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Khoa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học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tự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nhiên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–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Lớp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6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914400" y="6610926"/>
            <a:ext cx="6095899" cy="2484029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550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-</a:t>
            </a:r>
            <a:r>
              <a:rPr dirty="0" sz="1400" spc="148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Hệ</a:t>
            </a:r>
            <a:r>
              <a:rPr dirty="0" sz="1400" spc="149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cơ</a:t>
            </a:r>
            <a:r>
              <a:rPr dirty="0" sz="1400" spc="148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quan</a:t>
            </a:r>
            <a:r>
              <a:rPr dirty="0" sz="1400" spc="148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là</a:t>
            </a:r>
            <a:r>
              <a:rPr dirty="0" sz="1400" spc="148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tập</a:t>
            </a:r>
            <a:r>
              <a:rPr dirty="0" sz="1400" spc="149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hợp</a:t>
            </a:r>
            <a:r>
              <a:rPr dirty="0" sz="1400" spc="148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một</a:t>
            </a:r>
            <a:r>
              <a:rPr dirty="0" sz="1400" spc="149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số</a:t>
            </a:r>
            <a:r>
              <a:rPr dirty="0" sz="1400" spc="149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cơ</a:t>
            </a:r>
            <a:r>
              <a:rPr dirty="0" sz="1400" spc="148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quan</a:t>
            </a:r>
            <a:r>
              <a:rPr dirty="0" sz="1400" spc="148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cùng</a:t>
            </a:r>
            <a:r>
              <a:rPr dirty="0" sz="1400" spc="148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hoạt</a:t>
            </a:r>
            <a:r>
              <a:rPr dirty="0" sz="1400" spc="149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động</a:t>
            </a:r>
            <a:r>
              <a:rPr dirty="0" sz="1400" spc="148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để</a:t>
            </a:r>
            <a:r>
              <a:rPr dirty="0" sz="1400" spc="149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thực</a:t>
            </a:r>
            <a:r>
              <a:rPr dirty="0" sz="1400" spc="149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hiện</a:t>
            </a:r>
            <a:r>
              <a:rPr dirty="0" sz="1400" spc="148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1</a:t>
            </a:r>
            <a:r>
              <a:rPr dirty="0" sz="1400" spc="148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số</a:t>
            </a:r>
            <a:r>
              <a:rPr dirty="0" sz="1400" spc="149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chức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năng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nhất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định.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-</a:t>
            </a:r>
            <a:r>
              <a:rPr dirty="0" sz="1400" spc="94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Cơ</a:t>
            </a:r>
            <a:r>
              <a:rPr dirty="0" sz="1400" spc="94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thể</a:t>
            </a:r>
            <a:r>
              <a:rPr dirty="0" sz="1400" spc="94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là</a:t>
            </a:r>
            <a:r>
              <a:rPr dirty="0" sz="1400" spc="94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tập</a:t>
            </a:r>
            <a:r>
              <a:rPr dirty="0" sz="1400" spc="94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hợp</a:t>
            </a:r>
            <a:r>
              <a:rPr dirty="0" sz="1400" spc="94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các</a:t>
            </a:r>
            <a:r>
              <a:rPr dirty="0" sz="1400" spc="94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cơ</a:t>
            </a:r>
            <a:r>
              <a:rPr dirty="0" sz="1400" spc="94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quan,</a:t>
            </a:r>
            <a:r>
              <a:rPr dirty="0" sz="1400" spc="95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hệ</a:t>
            </a:r>
            <a:r>
              <a:rPr dirty="0" sz="1400" spc="94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cơ</a:t>
            </a:r>
            <a:r>
              <a:rPr dirty="0" sz="1400" spc="94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quan</a:t>
            </a:r>
            <a:r>
              <a:rPr dirty="0" sz="1400" spc="96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hoạt</a:t>
            </a:r>
            <a:r>
              <a:rPr dirty="0" sz="1400" spc="94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động</a:t>
            </a:r>
            <a:r>
              <a:rPr dirty="0" sz="1400" spc="94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thống</a:t>
            </a:r>
            <a:r>
              <a:rPr dirty="0" sz="1400" spc="94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nhất,</a:t>
            </a:r>
            <a:r>
              <a:rPr dirty="0" sz="1400" spc="94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nhịp</a:t>
            </a:r>
            <a:r>
              <a:rPr dirty="0" sz="1400" spc="94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nhàng</a:t>
            </a:r>
            <a:r>
              <a:rPr dirty="0" sz="1400" spc="94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để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thực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hiện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chức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năng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sống.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d)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Tổ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chức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thực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hiện: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Bước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1: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Chuyển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giao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nhiệm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vụ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học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tập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-</a:t>
            </a:r>
            <a:r>
              <a:rPr dirty="0" sz="1400" spc="22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GV</a:t>
            </a:r>
            <a:r>
              <a:rPr dirty="0" sz="1400" spc="22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chia</a:t>
            </a:r>
            <a:r>
              <a:rPr dirty="0" sz="1400" spc="22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lớp</a:t>
            </a:r>
            <a:r>
              <a:rPr dirty="0" sz="1400" spc="24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thành</a:t>
            </a:r>
            <a:r>
              <a:rPr dirty="0" sz="1400" spc="23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4</a:t>
            </a:r>
            <a:r>
              <a:rPr dirty="0" sz="1400" spc="22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nhóm</a:t>
            </a:r>
            <a:r>
              <a:rPr dirty="0" sz="1400" spc="23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(mỗi</a:t>
            </a:r>
            <a:r>
              <a:rPr dirty="0" sz="1400" spc="23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nhóm</a:t>
            </a:r>
            <a:r>
              <a:rPr dirty="0" sz="1400" spc="23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4</a:t>
            </a:r>
            <a:r>
              <a:rPr dirty="0" sz="1400" spc="22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-</a:t>
            </a:r>
            <a:r>
              <a:rPr dirty="0" sz="1400" spc="22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6</a:t>
            </a:r>
            <a:r>
              <a:rPr dirty="0" sz="1400" spc="22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HS).</a:t>
            </a:r>
            <a:r>
              <a:rPr dirty="0" sz="1400" spc="23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Giao</a:t>
            </a:r>
            <a:r>
              <a:rPr dirty="0" sz="1400" spc="22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cho</a:t>
            </a:r>
            <a:r>
              <a:rPr dirty="0" sz="1400" spc="22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nhóm</a:t>
            </a:r>
            <a:r>
              <a:rPr dirty="0" sz="1400" spc="23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1</a:t>
            </a:r>
            <a:r>
              <a:rPr dirty="0" sz="1400" spc="22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-2</a:t>
            </a:r>
            <a:r>
              <a:rPr dirty="0" sz="1400" spc="22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mô</a:t>
            </a:r>
            <a:r>
              <a:rPr dirty="0" sz="1400" spc="24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hình</a:t>
            </a:r>
            <a:r>
              <a:rPr dirty="0" sz="1400" spc="22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về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thực</a:t>
            </a:r>
            <a:r>
              <a:rPr dirty="0" sz="1400" spc="62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vật,</a:t>
            </a:r>
            <a:r>
              <a:rPr dirty="0" sz="1400" spc="63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nhóm</a:t>
            </a:r>
            <a:r>
              <a:rPr dirty="0" sz="1400" spc="63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3</a:t>
            </a:r>
            <a:r>
              <a:rPr dirty="0" sz="1400" spc="62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-4</a:t>
            </a:r>
            <a:r>
              <a:rPr dirty="0" sz="1400" spc="63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mô</a:t>
            </a:r>
            <a:r>
              <a:rPr dirty="0" sz="1400" spc="63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hình</a:t>
            </a:r>
            <a:r>
              <a:rPr dirty="0" sz="1400" spc="62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về</a:t>
            </a:r>
            <a:r>
              <a:rPr dirty="0" sz="1400" spc="63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động</a:t>
            </a:r>
            <a:r>
              <a:rPr dirty="0" sz="1400" spc="63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vật.</a:t>
            </a:r>
            <a:r>
              <a:rPr dirty="0" sz="1400" spc="6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Yêu</a:t>
            </a:r>
            <a:r>
              <a:rPr dirty="0" sz="1400" spc="63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cầu</a:t>
            </a:r>
            <a:r>
              <a:rPr dirty="0" sz="1400" spc="63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HS</a:t>
            </a:r>
            <a:r>
              <a:rPr dirty="0" sz="1400" spc="63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dán</a:t>
            </a:r>
            <a:r>
              <a:rPr dirty="0" sz="1400" spc="6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tên</a:t>
            </a:r>
            <a:r>
              <a:rPr dirty="0" sz="1400" spc="63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cơ</a:t>
            </a:r>
            <a:r>
              <a:rPr dirty="0" sz="1400" spc="62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quan</a:t>
            </a:r>
            <a:r>
              <a:rPr dirty="0" sz="1400" spc="63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tương</a:t>
            </a:r>
            <a:r>
              <a:rPr dirty="0" sz="1400" spc="6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ứng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lên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mô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hình.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=&gt;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GV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gọi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tên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các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hệ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chồi,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hệ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tiêu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hóa,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hệ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hô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hấp,..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=&gt;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Yêu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cầu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HS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nêu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khái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niệm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về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hệ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cơ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quan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–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cơ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thể.</a:t>
            </a:r>
          </a:p>
          <a:p>
            <a:pPr marL="0" marR="0">
              <a:lnSpc>
                <a:spcPts val="1550"/>
              </a:lnSpc>
              <a:spcBef>
                <a:spcPts val="5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-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HS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nhận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nhiệm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vụ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học.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914400" y="9432425"/>
            <a:ext cx="1667560" cy="206871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328"/>
              </a:lnSpc>
              <a:spcBef>
                <a:spcPts val="0"/>
              </a:spcBef>
              <a:spcAft>
                <a:spcPts val="0"/>
              </a:spcAft>
            </a:pP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Trường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THCS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Tam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Hiệp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5291633" y="9432425"/>
            <a:ext cx="1718767" cy="206871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328"/>
              </a:lnSpc>
              <a:spcBef>
                <a:spcPts val="0"/>
              </a:spcBef>
              <a:spcAft>
                <a:spcPts val="0"/>
              </a:spcAft>
            </a:pP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Giáo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viên: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Trình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Thị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Hoa</a:t>
            </a:r>
          </a:p>
        </p:txBody>
      </p:sp>
    </p:spTree>
  </p:cSld>
  <p:clrMapOvr>
    <a:masterClrMapping/>
  </p:clrMapOvr>
</p:sld>
</file>

<file path=ppt/slides/slide6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object 1"/>
          <p:cNvSpPr/>
          <p:nvPr/>
        </p:nvSpPr>
        <p:spPr>
          <a:xfrm>
            <a:off x="0" y="0"/>
            <a:ext cx="12700" cy="12700"/>
          </a:xfrm>
          <a:prstGeom prst="rect">
            <a:avLst/>
          </a:prstGeom>
          <a:blipFill>
            <a:blip cstate="print" r:embed="rId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2" name="object 2"/>
          <p:cNvSpPr/>
          <p:nvPr/>
        </p:nvSpPr>
        <p:spPr>
          <a:xfrm>
            <a:off x="914400" y="3752659"/>
            <a:ext cx="6223000" cy="2955300"/>
          </a:xfrm>
          <a:prstGeom prst="rect">
            <a:avLst/>
          </a:prstGeom>
          <a:blipFill>
            <a:blip cstate="print" r:embed="rId3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4" name="object 4"/>
          <p:cNvSpPr txBox="1"/>
          <p:nvPr/>
        </p:nvSpPr>
        <p:spPr>
          <a:xfrm>
            <a:off x="914400" y="463672"/>
            <a:ext cx="1790090" cy="206871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328"/>
              </a:lnSpc>
              <a:spcBef>
                <a:spcPts val="0"/>
              </a:spcBef>
              <a:spcAft>
                <a:spcPts val="0"/>
              </a:spcAft>
            </a:pP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Khoa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học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tự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nhiên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–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Lớp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6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914400" y="693361"/>
            <a:ext cx="5210810" cy="1870657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550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Bước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2: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Thực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hiện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nhiệm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vụ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học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tập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-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HS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thảo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luận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nhóm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và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xác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định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các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cơ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quan.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Bước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3: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Báo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cáo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kết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quả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và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thảo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luận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-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Giáo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viên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mời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đại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diện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HS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trình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bày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sản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phẩm.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Bước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4: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Đánh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giá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kết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quả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thực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hiện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nhiệm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vụ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học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tập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-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Giáo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viên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tổ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chức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cho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học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sinh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đánh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giá,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nhận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xét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câu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trả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lời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của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bạn.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-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Học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sinh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đánh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giá,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nhận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xét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câu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trả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lời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của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bạn.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-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Giáo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viên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đánh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giá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hoạt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động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học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tập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của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học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sinh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3.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Hoạt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động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3: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Luyện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tập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914400" y="2533477"/>
            <a:ext cx="1080695" cy="234999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550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a)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Mục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tiêu: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914400" y="2737934"/>
            <a:ext cx="6095897" cy="1052829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550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-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HS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xác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định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và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gọi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tên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được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các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cấp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tổ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chức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sống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của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cơ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thể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đa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bào.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b)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Nội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dung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: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HS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xác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định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được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các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cấp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tổ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chức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sống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của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cơ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thể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đa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bào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trên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hình.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c)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Sản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phẩm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: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HS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quan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sát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hình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và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gọi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tên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các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cấp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tổ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chức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sống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của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cơ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thể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đa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bào.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Sau</a:t>
            </a:r>
            <a:r>
              <a:rPr dirty="0" sz="1400" spc="52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khi</a:t>
            </a:r>
            <a:r>
              <a:rPr dirty="0" sz="1400" spc="5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thảo</a:t>
            </a:r>
            <a:r>
              <a:rPr dirty="0" sz="1400" spc="52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luận,</a:t>
            </a:r>
            <a:r>
              <a:rPr dirty="0" sz="1400" spc="52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HS</a:t>
            </a:r>
            <a:r>
              <a:rPr dirty="0" sz="1400" spc="52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sắp</a:t>
            </a:r>
            <a:r>
              <a:rPr dirty="0" sz="1400" spc="52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xếp</a:t>
            </a:r>
            <a:r>
              <a:rPr dirty="0" sz="1400" spc="54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các</a:t>
            </a:r>
            <a:r>
              <a:rPr dirty="0" sz="1400" spc="52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cấp</a:t>
            </a:r>
            <a:r>
              <a:rPr dirty="0" sz="1400" spc="52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tổ</a:t>
            </a:r>
            <a:r>
              <a:rPr dirty="0" sz="1400" spc="52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chức</a:t>
            </a:r>
            <a:r>
              <a:rPr dirty="0" sz="1400" spc="54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và</a:t>
            </a:r>
            <a:r>
              <a:rPr dirty="0" sz="1400" spc="52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gọi</a:t>
            </a:r>
            <a:r>
              <a:rPr dirty="0" sz="1400" spc="52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tên</a:t>
            </a:r>
            <a:r>
              <a:rPr dirty="0" sz="1400" spc="52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theo</a:t>
            </a:r>
            <a:r>
              <a:rPr dirty="0" sz="1400" spc="54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thứ</a:t>
            </a:r>
            <a:r>
              <a:rPr dirty="0" sz="1400" spc="52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tự</a:t>
            </a:r>
            <a:r>
              <a:rPr dirty="0" sz="1400" spc="52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tăng</a:t>
            </a:r>
            <a:r>
              <a:rPr dirty="0" sz="1400" spc="54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dần</a:t>
            </a:r>
            <a:r>
              <a:rPr dirty="0" sz="1400" spc="52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như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sau:</a:t>
            </a:r>
          </a:p>
        </p:txBody>
      </p:sp>
      <p:sp>
        <p:nvSpPr>
          <p:cNvPr id="8" name="object 8"/>
          <p:cNvSpPr txBox="1"/>
          <p:nvPr/>
        </p:nvSpPr>
        <p:spPr>
          <a:xfrm>
            <a:off x="914400" y="6715511"/>
            <a:ext cx="2945104" cy="439456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550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d)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Tổ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chức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thực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hiện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: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Bước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1: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Chuyển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giao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nhiệm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vụ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học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tập</a:t>
            </a:r>
          </a:p>
        </p:txBody>
      </p:sp>
      <p:sp>
        <p:nvSpPr>
          <p:cNvPr id="9" name="object 9"/>
          <p:cNvSpPr txBox="1"/>
          <p:nvPr/>
        </p:nvSpPr>
        <p:spPr>
          <a:xfrm>
            <a:off x="914400" y="7124425"/>
            <a:ext cx="6095897" cy="1870657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550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-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GV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chia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lớp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thành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4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nhóm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(mỗi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nhóm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4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-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6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HS),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phát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tranh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cho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các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nhóm: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+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Nhóm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1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-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2: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các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tranh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về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các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cấp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tổ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chức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của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cơ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thể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thực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vật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+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Nhóm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3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-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4: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các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tranh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về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các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cấp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tổ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chức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của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cơ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thể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động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vật.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Yêu</a:t>
            </a:r>
            <a:r>
              <a:rPr dirty="0" sz="1400" spc="13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cầu</a:t>
            </a:r>
            <a:r>
              <a:rPr dirty="0" sz="1400" spc="13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các</a:t>
            </a:r>
            <a:r>
              <a:rPr dirty="0" sz="1400" spc="13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nhóm</a:t>
            </a:r>
            <a:r>
              <a:rPr dirty="0" sz="1400" spc="129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thảo</a:t>
            </a:r>
            <a:r>
              <a:rPr dirty="0" sz="1400" spc="129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luận</a:t>
            </a:r>
            <a:r>
              <a:rPr dirty="0" sz="1400" spc="13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và</a:t>
            </a:r>
            <a:r>
              <a:rPr dirty="0" sz="1400" spc="129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gọi</a:t>
            </a:r>
            <a:r>
              <a:rPr dirty="0" sz="1400" spc="129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tên</a:t>
            </a:r>
            <a:r>
              <a:rPr dirty="0" sz="1400" spc="129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dán</a:t>
            </a:r>
            <a:r>
              <a:rPr dirty="0" sz="1400" spc="13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tên</a:t>
            </a:r>
            <a:r>
              <a:rPr dirty="0" sz="1400" spc="129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cơ</a:t>
            </a:r>
            <a:r>
              <a:rPr dirty="0" sz="1400" spc="129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quan</a:t>
            </a:r>
            <a:r>
              <a:rPr dirty="0" sz="1400" spc="13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tương</a:t>
            </a:r>
            <a:r>
              <a:rPr dirty="0" sz="1400" spc="13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ứng</a:t>
            </a:r>
            <a:r>
              <a:rPr dirty="0" sz="1400" spc="129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lên</a:t>
            </a:r>
            <a:r>
              <a:rPr dirty="0" sz="1400" spc="129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hình,</a:t>
            </a:r>
            <a:r>
              <a:rPr dirty="0" sz="1400" spc="13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sắp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xếp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theo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cấp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độ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tăng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dần.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-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HS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nhận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nhiệm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vụ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học.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Bước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2: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Thực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hiện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nhiệm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vụ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học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tập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-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HS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thảo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luận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nhóm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và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xác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định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các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cơ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quan.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Bước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3: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Báo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cáo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kết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quả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và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thảo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luận</a:t>
            </a:r>
          </a:p>
        </p:txBody>
      </p:sp>
      <p:sp>
        <p:nvSpPr>
          <p:cNvPr id="10" name="object 10"/>
          <p:cNvSpPr txBox="1"/>
          <p:nvPr/>
        </p:nvSpPr>
        <p:spPr>
          <a:xfrm>
            <a:off x="914400" y="9432425"/>
            <a:ext cx="1667560" cy="206871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328"/>
              </a:lnSpc>
              <a:spcBef>
                <a:spcPts val="0"/>
              </a:spcBef>
              <a:spcAft>
                <a:spcPts val="0"/>
              </a:spcAft>
            </a:pP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Trường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THCS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Tam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Hiệp</a:t>
            </a:r>
          </a:p>
        </p:txBody>
      </p:sp>
      <p:sp>
        <p:nvSpPr>
          <p:cNvPr id="11" name="object 11"/>
          <p:cNvSpPr txBox="1"/>
          <p:nvPr/>
        </p:nvSpPr>
        <p:spPr>
          <a:xfrm>
            <a:off x="5291633" y="9432425"/>
            <a:ext cx="1718767" cy="206871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328"/>
              </a:lnSpc>
              <a:spcBef>
                <a:spcPts val="0"/>
              </a:spcBef>
              <a:spcAft>
                <a:spcPts val="0"/>
              </a:spcAft>
            </a:pP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Giáo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viên: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Trình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Thị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Hoa</a:t>
            </a:r>
          </a:p>
        </p:txBody>
      </p:sp>
    </p:spTree>
  </p:cSld>
  <p:clrMapOvr>
    <a:masterClrMapping/>
  </p:clrMapOvr>
</p:sld>
</file>

<file path=ppt/slides/slide7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object 1"/>
          <p:cNvSpPr/>
          <p:nvPr/>
        </p:nvSpPr>
        <p:spPr>
          <a:xfrm>
            <a:off x="0" y="0"/>
            <a:ext cx="12700" cy="12700"/>
          </a:xfrm>
          <a:prstGeom prst="rect">
            <a:avLst/>
          </a:prstGeom>
          <a:blipFill>
            <a:blip cstate="print" r:embed="rId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914400" y="463672"/>
            <a:ext cx="1790090" cy="206871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328"/>
              </a:lnSpc>
              <a:spcBef>
                <a:spcPts val="0"/>
              </a:spcBef>
              <a:spcAft>
                <a:spcPts val="0"/>
              </a:spcAft>
            </a:pP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Khoa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học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tự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nhiên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–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Lớp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6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914400" y="693361"/>
            <a:ext cx="5210810" cy="1257286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550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-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Giáo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viên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mời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đại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diện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nhóm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HS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trình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bày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sản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phẩm.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Bước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4: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Đánh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giá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kết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quả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thực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hiện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nhiệm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vụ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học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tập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-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Giáo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viên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tổ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chức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cho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học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sinh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đánh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giá,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nhận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xét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câu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trả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lời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của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bạn.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-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Học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sinh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đánh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giá,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nhận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xét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câu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trả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lời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của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bạn.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-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Giáo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viên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đánh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giá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hoạt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động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học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tập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của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học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sinh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4.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Hoạt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động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4: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Vận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dụng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914400" y="1920105"/>
            <a:ext cx="1080695" cy="234999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550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a)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Mục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tiêu: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914400" y="2124562"/>
            <a:ext cx="6095871" cy="248403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550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-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HS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xác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định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được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các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cấp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tổ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chức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của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cơ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thể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đa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bào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trong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thực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tế.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b)</a:t>
            </a:r>
            <a:r>
              <a:rPr dirty="0" sz="1400" spc="8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Nội</a:t>
            </a:r>
            <a:r>
              <a:rPr dirty="0" sz="1400" spc="79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dung:</a:t>
            </a:r>
            <a:r>
              <a:rPr dirty="0" sz="1400" spc="8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HS</a:t>
            </a:r>
            <a:r>
              <a:rPr dirty="0" sz="1400" spc="8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vẽ</a:t>
            </a:r>
            <a:r>
              <a:rPr dirty="0" sz="1400" spc="79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tranh</a:t>
            </a:r>
            <a:r>
              <a:rPr dirty="0" sz="1400" spc="78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hoặc</a:t>
            </a:r>
            <a:r>
              <a:rPr dirty="0" sz="1400" spc="79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sưu</a:t>
            </a:r>
            <a:r>
              <a:rPr dirty="0" sz="1400" spc="8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tầm</a:t>
            </a:r>
            <a:r>
              <a:rPr dirty="0" sz="1400" spc="8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mẫu</a:t>
            </a:r>
            <a:r>
              <a:rPr dirty="0" sz="1400" spc="8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vậy</a:t>
            </a:r>
            <a:r>
              <a:rPr dirty="0" sz="1400" spc="78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và</a:t>
            </a:r>
            <a:r>
              <a:rPr dirty="0" sz="1400" spc="79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lập</a:t>
            </a:r>
            <a:r>
              <a:rPr dirty="0" sz="1400" spc="8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sơ</a:t>
            </a:r>
            <a:r>
              <a:rPr dirty="0" sz="1400" spc="79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đồ</a:t>
            </a:r>
            <a:r>
              <a:rPr dirty="0" sz="1400" spc="78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về</a:t>
            </a:r>
            <a:r>
              <a:rPr dirty="0" sz="1400" spc="8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các</a:t>
            </a:r>
            <a:r>
              <a:rPr dirty="0" sz="1400" spc="8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cấp</a:t>
            </a:r>
            <a:r>
              <a:rPr dirty="0" sz="1400" spc="8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tổ</a:t>
            </a:r>
            <a:r>
              <a:rPr dirty="0" sz="1400" spc="78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chức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của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cơ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thể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đa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bào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bất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kì.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c)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Sản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phẩm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: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sơ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đồ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về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các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cấp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tổ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chức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của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cơ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thể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đa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bào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bất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kì.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d)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Tổ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chức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thực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hiện: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Bước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1: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Chuyển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giao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nhiệm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vụ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học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tập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-</a:t>
            </a:r>
            <a:r>
              <a:rPr dirty="0" sz="1400" spc="74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GV</a:t>
            </a:r>
            <a:r>
              <a:rPr dirty="0" sz="1400" spc="74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yêu</a:t>
            </a:r>
            <a:r>
              <a:rPr dirty="0" sz="1400" spc="74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cầu</a:t>
            </a:r>
            <a:r>
              <a:rPr dirty="0" sz="1400" spc="74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HS</a:t>
            </a:r>
            <a:r>
              <a:rPr dirty="0" sz="1400" spc="74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về</a:t>
            </a:r>
            <a:r>
              <a:rPr dirty="0" sz="1400" spc="74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nhà</a:t>
            </a:r>
            <a:r>
              <a:rPr dirty="0" sz="1400" spc="74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tìm</a:t>
            </a:r>
            <a:r>
              <a:rPr dirty="0" sz="1400" spc="73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hiểu,</a:t>
            </a:r>
            <a:r>
              <a:rPr dirty="0" sz="1400" spc="74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vẽ</a:t>
            </a:r>
            <a:r>
              <a:rPr dirty="0" sz="1400" spc="74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tranh</a:t>
            </a:r>
            <a:r>
              <a:rPr dirty="0" sz="1400" spc="74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hoặc</a:t>
            </a:r>
            <a:r>
              <a:rPr dirty="0" sz="1400" spc="73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sưu</a:t>
            </a:r>
            <a:r>
              <a:rPr dirty="0" sz="1400" spc="74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tầm</a:t>
            </a:r>
            <a:r>
              <a:rPr dirty="0" sz="1400" spc="75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mẫu</a:t>
            </a:r>
            <a:r>
              <a:rPr dirty="0" sz="1400" spc="74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vật</a:t>
            </a:r>
            <a:r>
              <a:rPr dirty="0" sz="1400" spc="73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và</a:t>
            </a:r>
            <a:r>
              <a:rPr dirty="0" sz="1400" spc="74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lập</a:t>
            </a:r>
            <a:r>
              <a:rPr dirty="0" sz="1400" spc="74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sơ</a:t>
            </a:r>
            <a:r>
              <a:rPr dirty="0" sz="1400" spc="75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đồ</a:t>
            </a:r>
            <a:r>
              <a:rPr dirty="0" sz="1400" spc="74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về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các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cấp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tổ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chức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của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cơ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thể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đa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bào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bất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kì.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-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HS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nhận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nhiệm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vụ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học.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Bước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2: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Thực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hiện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nhiệm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vụ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học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tập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Mỗi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HS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tìm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hiểu,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lập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sơ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đồ.</a:t>
            </a:r>
          </a:p>
          <a:p>
            <a:pPr marL="0" marR="0">
              <a:lnSpc>
                <a:spcPts val="1550"/>
              </a:lnSpc>
              <a:spcBef>
                <a:spcPts val="5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Bước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3: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Báo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cáo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kết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quả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và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thảo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luận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914400" y="4578051"/>
            <a:ext cx="4546905" cy="643914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550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-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Giáo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viên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nhận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bài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vào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tiết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học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2.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Bước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4: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Đánh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giá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kết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quả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thực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hiện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nhiệm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vụ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học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tập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-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Giáo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viên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đánh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giá,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nhận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xét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hoạt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động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học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tập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của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học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sinh</a:t>
            </a:r>
          </a:p>
        </p:txBody>
      </p:sp>
      <p:sp>
        <p:nvSpPr>
          <p:cNvPr id="8" name="object 8"/>
          <p:cNvSpPr txBox="1"/>
          <p:nvPr/>
        </p:nvSpPr>
        <p:spPr>
          <a:xfrm>
            <a:off x="914400" y="9432425"/>
            <a:ext cx="1667560" cy="206871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328"/>
              </a:lnSpc>
              <a:spcBef>
                <a:spcPts val="0"/>
              </a:spcBef>
              <a:spcAft>
                <a:spcPts val="0"/>
              </a:spcAft>
            </a:pP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Trường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THCS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Tam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Hiệp</a:t>
            </a:r>
          </a:p>
        </p:txBody>
      </p:sp>
      <p:sp>
        <p:nvSpPr>
          <p:cNvPr id="9" name="object 9"/>
          <p:cNvSpPr txBox="1"/>
          <p:nvPr/>
        </p:nvSpPr>
        <p:spPr>
          <a:xfrm>
            <a:off x="5291633" y="9432425"/>
            <a:ext cx="1718767" cy="206871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328"/>
              </a:lnSpc>
              <a:spcBef>
                <a:spcPts val="0"/>
              </a:spcBef>
              <a:spcAft>
                <a:spcPts val="0"/>
              </a:spcAft>
            </a:pP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Giáo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viên: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Trình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Thị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Hoa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 Office">
  <a:themeElements>
    <a:clrScheme name="Standard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tandard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tandar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PowerPoint</dc:title>
  <dc:creator>root</dc:creator>
  <cp:lastModifiedBy>root</cp:lastModifiedBy>
  <cp:revision>1</cp:revision>
  <dcterms:modified xsi:type="dcterms:W3CDTF">2023-03-28T09:09:33+00:00</dcterms:modified>
</cp:coreProperties>
</file>